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96" r:id="rId2"/>
    <p:sldMasterId id="2147484434" r:id="rId3"/>
  </p:sldMasterIdLst>
  <p:notesMasterIdLst>
    <p:notesMasterId r:id="rId19"/>
  </p:notesMasterIdLst>
  <p:handoutMasterIdLst>
    <p:handoutMasterId r:id="rId20"/>
  </p:handoutMasterIdLst>
  <p:sldIdLst>
    <p:sldId id="327" r:id="rId4"/>
    <p:sldId id="611" r:id="rId5"/>
    <p:sldId id="597" r:id="rId6"/>
    <p:sldId id="626" r:id="rId7"/>
    <p:sldId id="607" r:id="rId8"/>
    <p:sldId id="608" r:id="rId9"/>
    <p:sldId id="625" r:id="rId10"/>
    <p:sldId id="624" r:id="rId11"/>
    <p:sldId id="630" r:id="rId12"/>
    <p:sldId id="612" r:id="rId13"/>
    <p:sldId id="575" r:id="rId14"/>
    <p:sldId id="629" r:id="rId15"/>
    <p:sldId id="627" r:id="rId16"/>
    <p:sldId id="628" r:id="rId17"/>
    <p:sldId id="617" r:id="rId18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2DDC6E-0B84-8CAF-C534-018697EA0AC5}" name="Laurens de Croes" initials="LdC" userId="S::L.deCroes@owinsp.nl::5080a27a-9b0a-4ba7-b3cc-780a025016c7" providerId="AD"/>
  <p188:author id="{3D368481-B78E-961F-3E9F-9E68D4DA9BD4}" name="Verwoerdt, Fanny" initials="VF" userId="S::f.j.verwoerdt@owinsp.nl::68cf0c6f-8a04-4214-943b-3abe5125532c" providerId="AD"/>
  <p188:author id="{C80FB1A4-35DD-7E06-3E59-2780369A8E40}" name="Baltussen, Miriam" initials="BM" userId="S::M.Baltussen@owinsp.nl::76ae46dd-f011-43b7-aa78-84ec3d9a97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528"/>
    <a:srgbClr val="900079"/>
    <a:srgbClr val="9900CC"/>
    <a:srgbClr val="660033"/>
    <a:srgbClr val="990099"/>
    <a:srgbClr val="00FF00"/>
    <a:srgbClr val="EEB500"/>
    <a:srgbClr val="99CC00"/>
    <a:srgbClr val="DC7A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3" autoAdjust="0"/>
    <p:restoredTop sz="75958" autoAdjust="0"/>
  </p:normalViewPr>
  <p:slideViewPr>
    <p:cSldViewPr>
      <p:cViewPr varScale="1">
        <p:scale>
          <a:sx n="57" d="100"/>
          <a:sy n="57" d="100"/>
        </p:scale>
        <p:origin x="1431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FDC622DB-9F9F-DFB5-5CBE-7738993BAE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CD70AEF5-BF75-3EF6-4182-44BF04A885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8" name="Rectangle 1028">
            <a:extLst>
              <a:ext uri="{FF2B5EF4-FFF2-40B4-BE49-F238E27FC236}">
                <a16:creationId xmlns:a16="http://schemas.microsoft.com/office/drawing/2014/main" id="{F2F3E27B-2D2C-2DF7-05AE-00995A27A82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8908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9" name="Rectangle 1029">
            <a:extLst>
              <a:ext uri="{FF2B5EF4-FFF2-40B4-BE49-F238E27FC236}">
                <a16:creationId xmlns:a16="http://schemas.microsoft.com/office/drawing/2014/main" id="{2F155E8E-8C3E-C122-8DF8-75A83E1F30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78950"/>
            <a:ext cx="289083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429BD3-24D7-401A-900E-C9541450AF3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2AD3C82-A9AD-4D88-7377-10D3F027C8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3647AE9-B729-65C9-2F8E-A6126F538B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A0A40E-3377-D4C9-66BB-9B14AABC1D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435396A-80C4-5BC6-41E6-2E47AA05B4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9475"/>
            <a:ext cx="4891088" cy="4443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7BFB66E-4B04-05AD-594F-408C0FB206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AA51BF0-D0F7-4721-B686-1C164FCEB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7895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ABD08F-24AD-4539-9429-235599E5039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BD08F-24AD-4539-9429-235599E5039C}" type="slidenum">
              <a:rPr lang="en-US" altLang="nl-NL" smtClean="0"/>
              <a:pPr>
                <a:defRPr/>
              </a:pPr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3770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Barrieres</a:t>
            </a:r>
            <a:r>
              <a:rPr lang="nl-NL" dirty="0"/>
              <a:t> opwerpen!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BD08F-24AD-4539-9429-235599E5039C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8465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Zonder moeite vervalste kwalificaties te krijgen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groeiend aantal meldingen van valse diploma’s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Onterechte diploma’s geregistreerd bij DUO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Aftekenstages gevraagd en aangeboden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Opdrachten en examenvragen te koop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Identiteitsfraude bij het maken van examens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Bonafide docenten vertrekken omdat ze niet betrokken willen zijn bij grootschalige fraudepraktijken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Dubieuze rol EVC-bureaus en bemiddelingsbureaus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(</a:t>
            </a:r>
            <a:r>
              <a:rPr lang="nl-NL" dirty="0" err="1"/>
              <a:t>Eigendoms</a:t>
            </a:r>
            <a:r>
              <a:rPr lang="nl-NL" dirty="0"/>
              <a:t>)relaties in de zorgketen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Toegang tot kwetsbare doelgroepen door criminele netwerken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BD08F-24AD-4539-9429-235599E5039C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9503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0" dirty="0"/>
              <a:t>- Ken de EVC-aanbieder / check erkenning EVC-aanbieder</a:t>
            </a:r>
          </a:p>
          <a:p>
            <a:r>
              <a:rPr lang="nl-NL" sz="1200" kern="0" dirty="0"/>
              <a:t>- Check registratie EVC-certificaat</a:t>
            </a:r>
          </a:p>
          <a:p>
            <a:r>
              <a:rPr lang="nl-NL" sz="1200" kern="0" dirty="0"/>
              <a:t>- Is de onderbouwing sterk genoeg?</a:t>
            </a:r>
          </a:p>
          <a:p>
            <a:r>
              <a:rPr lang="nl-NL" sz="1200" kern="0" dirty="0"/>
              <a:t>- Zijn de onderliggende bewijsstukken compleet en echt?</a:t>
            </a:r>
          </a:p>
          <a:p>
            <a:r>
              <a:rPr lang="nl-NL" sz="1200" kern="0" dirty="0"/>
              <a:t>- Heb je de EVC-kandidaat in levende lijve ontmoet? </a:t>
            </a:r>
          </a:p>
          <a:p>
            <a:r>
              <a:rPr lang="nl-NL" sz="1200" kern="0" dirty="0"/>
              <a:t>- Controle op identiteit</a:t>
            </a:r>
          </a:p>
          <a:p>
            <a:r>
              <a:rPr lang="nl-NL" sz="1200" kern="0" dirty="0"/>
              <a:t>- Heb zicht op de assessoren</a:t>
            </a:r>
          </a:p>
          <a:p>
            <a:r>
              <a:rPr lang="nl-NL" sz="1200" kern="0" dirty="0"/>
              <a:t>- Intimidatie – denk na over hoe te handelen?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BD08F-24AD-4539-9429-235599E5039C}" type="slidenum">
              <a:rPr lang="en-US" altLang="nl-NL" smtClean="0"/>
              <a:pPr>
                <a:defRPr/>
              </a:pPr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7339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BD08F-24AD-4539-9429-235599E5039C}" type="slidenum">
              <a:rPr lang="en-US" altLang="nl-NL" smtClean="0"/>
              <a:pPr>
                <a:defRPr/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536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BD08F-24AD-4539-9429-235599E5039C}" type="slidenum">
              <a:rPr lang="en-US" altLang="nl-NL" smtClean="0"/>
              <a:pPr>
                <a:defRPr/>
              </a:pPr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536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bbm_1426">
            <a:extLst>
              <a:ext uri="{FF2B5EF4-FFF2-40B4-BE49-F238E27FC236}">
                <a16:creationId xmlns:a16="http://schemas.microsoft.com/office/drawing/2014/main" id="{648B290A-ABCF-2610-2272-BB77E39FC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pKleurvlak">
            <a:extLst>
              <a:ext uri="{FF2B5EF4-FFF2-40B4-BE49-F238E27FC236}">
                <a16:creationId xmlns:a16="http://schemas.microsoft.com/office/drawing/2014/main" id="{FBB504B3-C118-83B0-1D63-9E1EAC538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60652A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chemeClr val="tx1"/>
              </a:solidFill>
            </a:endParaRPr>
          </a:p>
        </p:txBody>
      </p:sp>
      <p:pic>
        <p:nvPicPr>
          <p:cNvPr id="4" name="Picture 13" descr="RO_OCW_OI_LOGO_PPT">
            <a:extLst>
              <a:ext uri="{FF2B5EF4-FFF2-40B4-BE49-F238E27FC236}">
                <a16:creationId xmlns:a16="http://schemas.microsoft.com/office/drawing/2014/main" id="{2178AABA-2E26-3834-EA18-8BF53E39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4922838" y="2474913"/>
            <a:ext cx="3598862" cy="942975"/>
          </a:xfrm>
          <a:solidFill>
            <a:srgbClr val="606528"/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908550" y="3511550"/>
            <a:ext cx="3598863" cy="2609850"/>
          </a:xfrm>
          <a:solidFill>
            <a:srgbClr val="606528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5" name="shpDatum">
            <a:extLst>
              <a:ext uri="{FF2B5EF4-FFF2-40B4-BE49-F238E27FC236}">
                <a16:creationId xmlns:a16="http://schemas.microsoft.com/office/drawing/2014/main" id="{5F2E243F-38D5-83B9-76F0-3AE49B6E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92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451613-AD31-CCBD-7A23-42BA245CD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174684-31C1-3441-2F88-58D9DAB91A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1796-8E97-46A2-9A4F-523D26FDBF9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0858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196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196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AF1848-5372-A4F3-D0BD-6D3CBF923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BD4A62-9FF2-014D-7E53-A60411A48E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1019-2834-4696-9DDD-11E6BC49B86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4594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C13C74DB-418D-44A7-9842-2D098C5EF5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127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F4D7B2E-21E2-48FC-B182-AA82EEDE3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644A6D2-1DF3-42B6-97D5-72FFF23CEB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9144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>
            <a:extLst>
              <a:ext uri="{FF2B5EF4-FFF2-40B4-BE49-F238E27FC236}">
                <a16:creationId xmlns:a16="http://schemas.microsoft.com/office/drawing/2014/main" id="{58D52D12-3791-4D71-AE81-DFC88A050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12">
            <a:extLst>
              <a:ext uri="{FF2B5EF4-FFF2-40B4-BE49-F238E27FC236}">
                <a16:creationId xmlns:a16="http://schemas.microsoft.com/office/drawing/2014/main" id="{9447A91B-1AFC-46FE-8937-FAF6FF6A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AD60-0343-45C4-A1E1-2E5A9C8C4AC9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13">
            <a:extLst>
              <a:ext uri="{FF2B5EF4-FFF2-40B4-BE49-F238E27FC236}">
                <a16:creationId xmlns:a16="http://schemas.microsoft.com/office/drawing/2014/main" id="{6628C03C-2E56-492F-9903-56A76C6A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14">
            <a:extLst>
              <a:ext uri="{FF2B5EF4-FFF2-40B4-BE49-F238E27FC236}">
                <a16:creationId xmlns:a16="http://schemas.microsoft.com/office/drawing/2014/main" id="{03892010-1DFC-4E39-80BD-07DD0CBF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F1A-AC5C-4895-BB6D-A378EEFBDC2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558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E0696EF-0D31-48DE-A58F-66C97B5071BA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0C10F7D3-10DA-430A-BB17-4ABD7C206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1">
            <a:extLst>
              <a:ext uri="{FF2B5EF4-FFF2-40B4-BE49-F238E27FC236}">
                <a16:creationId xmlns:a16="http://schemas.microsoft.com/office/drawing/2014/main" id="{A5115565-649B-4EB1-91D4-27ABA2FF4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:\Communicatie\Mediabestanden (foto, video, huisstijl etc)\Huisstijl\Logo's Inspectie van het Onderwijs\Logo's\OCW_IO_Logo_pres_diap_nl.png">
            <a:extLst>
              <a:ext uri="{FF2B5EF4-FFF2-40B4-BE49-F238E27FC236}">
                <a16:creationId xmlns:a16="http://schemas.microsoft.com/office/drawing/2014/main" id="{EE4CA0EE-088D-47B5-BBB3-565E80CF01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1" name="Tijdelijke aanduiding voor afbeelding 22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datum 10">
            <a:extLst>
              <a:ext uri="{FF2B5EF4-FFF2-40B4-BE49-F238E27FC236}">
                <a16:creationId xmlns:a16="http://schemas.microsoft.com/office/drawing/2014/main" id="{B76E8271-544E-4BAA-81E3-89E72794585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5F64-468A-4D42-A611-B2D1C3B8660E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1" name="Tijdelijke aanduiding voor voettekst 11">
            <a:extLst>
              <a:ext uri="{FF2B5EF4-FFF2-40B4-BE49-F238E27FC236}">
                <a16:creationId xmlns:a16="http://schemas.microsoft.com/office/drawing/2014/main" id="{58975CDF-006F-40BE-8EC6-872098C74F7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14">
            <a:extLst>
              <a:ext uri="{FF2B5EF4-FFF2-40B4-BE49-F238E27FC236}">
                <a16:creationId xmlns:a16="http://schemas.microsoft.com/office/drawing/2014/main" id="{FD0E1644-BBFF-4620-BFDC-1693C64AAB6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1A50-7688-4400-9B35-4C3FF05342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274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>
            <a:extLst>
              <a:ext uri="{FF2B5EF4-FFF2-40B4-BE49-F238E27FC236}">
                <a16:creationId xmlns:a16="http://schemas.microsoft.com/office/drawing/2014/main" id="{159F598A-A5D9-40A1-8F4B-9EEDD34E9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3"/>
            <a:ext cx="8192930" cy="1726479"/>
          </a:xfrm>
        </p:spPr>
        <p:txBody>
          <a:bodyPr lIns="57600" tIns="90000" bIns="90000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1"/>
            <a:ext cx="8192930" cy="664319"/>
          </a:xfrm>
        </p:spPr>
        <p:txBody>
          <a:bodyPr lIns="72000" tIns="9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475059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afbeelding 12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F3A6CC9-4933-4315-8411-E9BF5183A0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F4CBAB-8AF9-4D7F-A24B-ED921DAD588E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8">
            <a:extLst>
              <a:ext uri="{FF2B5EF4-FFF2-40B4-BE49-F238E27FC236}">
                <a16:creationId xmlns:a16="http://schemas.microsoft.com/office/drawing/2014/main" id="{8BD0D10E-6D4E-4925-B988-2E94295732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9">
            <a:extLst>
              <a:ext uri="{FF2B5EF4-FFF2-40B4-BE49-F238E27FC236}">
                <a16:creationId xmlns:a16="http://schemas.microsoft.com/office/drawing/2014/main" id="{C7B78191-7FF3-477F-8829-B62927B5D9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D87364-87F9-4CAF-BFE3-1042C6F1909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376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B093518-5722-4F14-ADD4-2C7AACA19C4E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836E8A3A-2099-441D-B7CD-B877DCF3F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>
            <a:extLst>
              <a:ext uri="{FF2B5EF4-FFF2-40B4-BE49-F238E27FC236}">
                <a16:creationId xmlns:a16="http://schemas.microsoft.com/office/drawing/2014/main" id="{AA7BE92B-AD86-41DF-9AC7-5824D3D3C2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atum 17">
            <a:extLst>
              <a:ext uri="{FF2B5EF4-FFF2-40B4-BE49-F238E27FC236}">
                <a16:creationId xmlns:a16="http://schemas.microsoft.com/office/drawing/2014/main" id="{DFCCC3D7-8F79-4782-9078-C9ACC25DEC1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F8D3-3621-43BD-9D1D-18500191E786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9" name="Tijdelijke aanduiding voor voettekst 18">
            <a:extLst>
              <a:ext uri="{FF2B5EF4-FFF2-40B4-BE49-F238E27FC236}">
                <a16:creationId xmlns:a16="http://schemas.microsoft.com/office/drawing/2014/main" id="{34945A65-7446-4E4A-979E-EEC830152BA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9">
            <a:extLst>
              <a:ext uri="{FF2B5EF4-FFF2-40B4-BE49-F238E27FC236}">
                <a16:creationId xmlns:a16="http://schemas.microsoft.com/office/drawing/2014/main" id="{1076DAA5-DC1B-4739-8A4D-949397243E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8EAD-3775-49E8-883B-3EA18A77AC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293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3699405-87FD-4CE3-B18C-96E0379B585B}"/>
              </a:ext>
            </a:extLst>
          </p:cNvPr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A5ABB127-0BBB-4D68-8104-19AE7DBE0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>
            <a:extLst>
              <a:ext uri="{FF2B5EF4-FFF2-40B4-BE49-F238E27FC236}">
                <a16:creationId xmlns:a16="http://schemas.microsoft.com/office/drawing/2014/main" id="{65136368-D576-458A-BCA8-6DA96CB06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9601"/>
            <a:ext cx="8192691" cy="154781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475059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4">
            <a:extLst>
              <a:ext uri="{FF2B5EF4-FFF2-40B4-BE49-F238E27FC236}">
                <a16:creationId xmlns:a16="http://schemas.microsoft.com/office/drawing/2014/main" id="{8295B9B0-FAF7-41DE-9B76-3BD336DC0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49A9-FAB0-42D4-BCE3-8B6C084CE95F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1" name="Tijdelijke aanduiding voor voettekst 15">
            <a:extLst>
              <a:ext uri="{FF2B5EF4-FFF2-40B4-BE49-F238E27FC236}">
                <a16:creationId xmlns:a16="http://schemas.microsoft.com/office/drawing/2014/main" id="{455539A8-9AEF-4185-860D-B3EDD88BB5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16">
            <a:extLst>
              <a:ext uri="{FF2B5EF4-FFF2-40B4-BE49-F238E27FC236}">
                <a16:creationId xmlns:a16="http://schemas.microsoft.com/office/drawing/2014/main" id="{98F89715-A201-4A56-9E24-F11C1C4A28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12FD-1305-49D0-8905-621388E4C9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636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6E641014-4BF0-4A07-805B-BC24687459C5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A55A1CC7-0181-4EF7-9ADE-D03C0CB45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2851" cy="1584325"/>
          </a:xfrm>
        </p:spPr>
        <p:txBody>
          <a:bodyPr anchor="ctr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14046" y="998446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814046" y="2143675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4814046" y="3288904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4814046" y="4434133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814046" y="5579362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datum 4">
            <a:extLst>
              <a:ext uri="{FF2B5EF4-FFF2-40B4-BE49-F238E27FC236}">
                <a16:creationId xmlns:a16="http://schemas.microsoft.com/office/drawing/2014/main" id="{4A533541-0ACE-4CF8-8869-04E5F65FD57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37D2-1651-46F3-9266-EB2443E783A8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27" name="Tijdelijke aanduiding voor voettekst 8">
            <a:extLst>
              <a:ext uri="{FF2B5EF4-FFF2-40B4-BE49-F238E27FC236}">
                <a16:creationId xmlns:a16="http://schemas.microsoft.com/office/drawing/2014/main" id="{ED4CBC5A-023C-46C0-8860-0817FCFE4D9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28" name="Tijdelijke aanduiding voor dianummer 17">
            <a:extLst>
              <a:ext uri="{FF2B5EF4-FFF2-40B4-BE49-F238E27FC236}">
                <a16:creationId xmlns:a16="http://schemas.microsoft.com/office/drawing/2014/main" id="{BDB1F93B-AB10-4F04-85B8-07DAE9F5FB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F832-71C9-4EE4-BD31-1C79B724405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052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16E2914-96AB-4667-834A-2E55A7AA65E5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7" name="Picture 2" descr="I:\Communicatie\Mediabestanden (foto, video, huisstijl etc)\Huisstijl\Logo's Inspectie van het Onderwijs\Logo's\OCW_IO_Logo_pres_diap_nl.png">
            <a:extLst>
              <a:ext uri="{FF2B5EF4-FFF2-40B4-BE49-F238E27FC236}">
                <a16:creationId xmlns:a16="http://schemas.microsoft.com/office/drawing/2014/main" id="{28EA6212-F787-4F67-BFAA-C610CA91B2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jdelijke aanduiding voor afbeelding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57393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769584 w 6098242"/>
              <a:gd name="connsiteY2" fmla="*/ 1289449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69584 w 6098242"/>
              <a:gd name="connsiteY2" fmla="*/ 1289449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69584 w 6098242"/>
              <a:gd name="connsiteY2" fmla="*/ 1289449 h 6858000"/>
              <a:gd name="connsiteX3" fmla="*/ 6065291 w 6098242"/>
              <a:gd name="connsiteY3" fmla="*/ 1281211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77822 w 6098242"/>
              <a:gd name="connsiteY2" fmla="*/ 1264735 h 6858000"/>
              <a:gd name="connsiteX3" fmla="*/ 6065291 w 6098242"/>
              <a:gd name="connsiteY3" fmla="*/ 1281211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106112"/>
              <a:gd name="connsiteY0" fmla="*/ 0 h 6858000"/>
              <a:gd name="connsiteX1" fmla="*/ 5769583 w 6106112"/>
              <a:gd name="connsiteY1" fmla="*/ 8238 h 6858000"/>
              <a:gd name="connsiteX2" fmla="*/ 5777822 w 6106112"/>
              <a:gd name="connsiteY2" fmla="*/ 1264735 h 6858000"/>
              <a:gd name="connsiteX3" fmla="*/ 6106112 w 6106112"/>
              <a:gd name="connsiteY3" fmla="*/ 1264882 h 6858000"/>
              <a:gd name="connsiteX4" fmla="*/ 6098242 w 6106112"/>
              <a:gd name="connsiteY4" fmla="*/ 6858000 h 6858000"/>
              <a:gd name="connsiteX5" fmla="*/ 0 w 6106112"/>
              <a:gd name="connsiteY5" fmla="*/ 6858000 h 6858000"/>
              <a:gd name="connsiteX6" fmla="*/ 0 w 6106112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64735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97392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74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577" h="6858000">
                <a:moveTo>
                  <a:pt x="0" y="0"/>
                </a:moveTo>
                <a:lnTo>
                  <a:pt x="5769583" y="74"/>
                </a:lnTo>
                <a:cubicBezTo>
                  <a:pt x="5769583" y="427144"/>
                  <a:pt x="5777822" y="845830"/>
                  <a:pt x="5777822" y="1272900"/>
                </a:cubicBezTo>
                <a:lnTo>
                  <a:pt x="6089783" y="1281211"/>
                </a:lnTo>
                <a:cubicBezTo>
                  <a:pt x="6087160" y="3145584"/>
                  <a:pt x="6100865" y="4993627"/>
                  <a:pt x="6098242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529016"/>
            <a:ext cx="3753000" cy="3692397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54547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datum 16">
            <a:extLst>
              <a:ext uri="{FF2B5EF4-FFF2-40B4-BE49-F238E27FC236}">
                <a16:creationId xmlns:a16="http://schemas.microsoft.com/office/drawing/2014/main" id="{251796B3-35A4-4C12-8108-D22B8B5DDD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36E3-2FA8-4A56-915E-0C2A63BEE09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9" name="Tijdelijke aanduiding voor voettekst 17">
            <a:extLst>
              <a:ext uri="{FF2B5EF4-FFF2-40B4-BE49-F238E27FC236}">
                <a16:creationId xmlns:a16="http://schemas.microsoft.com/office/drawing/2014/main" id="{762D81BD-DDA7-4A02-B70A-1460CAD1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</a:p>
        </p:txBody>
      </p:sp>
      <p:sp>
        <p:nvSpPr>
          <p:cNvPr id="10" name="Tijdelijke aanduiding voor dianummer 18">
            <a:extLst>
              <a:ext uri="{FF2B5EF4-FFF2-40B4-BE49-F238E27FC236}">
                <a16:creationId xmlns:a16="http://schemas.microsoft.com/office/drawing/2014/main" id="{972D19D7-AE1A-4DFA-80E8-F24497443F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4395-83F8-4EEC-BE06-B7B3CBB4223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219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B22F2C-E799-67FC-F94C-F8C38DE88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0B36CD-5E7A-0473-222E-E0AB2155FF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6CD59-306D-42AC-A8BA-169A0510F0D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18674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83497C8-9A8B-4689-9F98-CA08D8C84D2B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D8A64A7C-F9C1-4009-A72C-730B234B2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38"/>
            <a:ext cx="3752851" cy="15843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3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/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9">
            <a:extLst>
              <a:ext uri="{FF2B5EF4-FFF2-40B4-BE49-F238E27FC236}">
                <a16:creationId xmlns:a16="http://schemas.microsoft.com/office/drawing/2014/main" id="{6F3BA15F-020C-4123-A95C-2BE776263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6FF8-B329-4D33-B395-6E97436403F9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11">
            <a:extLst>
              <a:ext uri="{FF2B5EF4-FFF2-40B4-BE49-F238E27FC236}">
                <a16:creationId xmlns:a16="http://schemas.microsoft.com/office/drawing/2014/main" id="{48DBE125-93C4-4028-AA02-7F13D05E49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2">
            <a:extLst>
              <a:ext uri="{FF2B5EF4-FFF2-40B4-BE49-F238E27FC236}">
                <a16:creationId xmlns:a16="http://schemas.microsoft.com/office/drawing/2014/main" id="{47589030-40B1-4D4D-8EBC-6BD3F3DC85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936D-B59A-427F-BE28-2EDDD5A2CD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295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2244864-4F3B-460B-853E-8E192657B2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19D87F9-AC71-4E3C-B1FA-D7AE4D660D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9144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>
            <a:extLst>
              <a:ext uri="{FF2B5EF4-FFF2-40B4-BE49-F238E27FC236}">
                <a16:creationId xmlns:a16="http://schemas.microsoft.com/office/drawing/2014/main" id="{A3234580-E114-4355-997E-48A4ED3006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41678"/>
            <a:ext cx="3919538" cy="3944938"/>
          </a:xfrm>
        </p:spPr>
        <p:txBody>
          <a:bodyPr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41678"/>
            <a:ext cx="3753000" cy="3944938"/>
          </a:xfrm>
        </p:spPr>
        <p:txBody>
          <a:bodyPr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datum 13">
            <a:extLst>
              <a:ext uri="{FF2B5EF4-FFF2-40B4-BE49-F238E27FC236}">
                <a16:creationId xmlns:a16="http://schemas.microsoft.com/office/drawing/2014/main" id="{FA166B74-7E0D-4F73-A281-C672DCF7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DB3F-7702-4ABE-902B-A1AD30031D33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9" name="Tijdelijke aanduiding voor voettekst 14">
            <a:extLst>
              <a:ext uri="{FF2B5EF4-FFF2-40B4-BE49-F238E27FC236}">
                <a16:creationId xmlns:a16="http://schemas.microsoft.com/office/drawing/2014/main" id="{FD859C0B-4964-444A-94EC-F0C4E611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5">
            <a:extLst>
              <a:ext uri="{FF2B5EF4-FFF2-40B4-BE49-F238E27FC236}">
                <a16:creationId xmlns:a16="http://schemas.microsoft.com/office/drawing/2014/main" id="{C909E31A-FF04-40A8-B282-0E094819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7D08-834C-4449-B470-7D2D92B140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4113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E84BC7DE-A63A-4B97-9527-CF15D28E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61AC-988D-4F8D-AC02-B58FC358EFE6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D7808EBD-A9A5-4405-B0DB-AAB926A4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969D1FFE-D9DB-48B5-A40A-D3E9C6D0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D346-60C4-4E6E-8AEC-3F96333FC4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6243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969091C-C4B7-4069-99B8-5CCEFC97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6B53-870E-4D6B-BEB3-854C1E511B76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653B8EB6-7012-49D7-B0E3-6EC3B50D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ED15EE0-3F5B-405C-A463-EFF381D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5921-33C4-4582-82F9-97565F15EE6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9388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4CBD6EB2-BF8E-46FE-AAB7-E3BA5BD3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4AE8-5AF4-480B-840F-38AFEE175B0D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1A51C41C-C218-4CED-8047-84265441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FC797156-DC39-4D08-B820-4399C9D5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43D1-4CF2-404F-B11D-24D747E29DA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290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4"/>
            <a:ext cx="3752850" cy="2793999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DBC6A01-C890-4713-8596-1E054C08C2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48E9-B9A3-41B0-B665-FFBB21A55703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90367A72-A851-4A84-8F2B-A525A7917B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E037F5F-1D28-440E-A473-C2D9EF19E6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B2B4-1BD8-42A9-851C-68DF225341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0030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8">
            <a:extLst>
              <a:ext uri="{FF2B5EF4-FFF2-40B4-BE49-F238E27FC236}">
                <a16:creationId xmlns:a16="http://schemas.microsoft.com/office/drawing/2014/main" id="{492CAC55-A5CB-478B-857A-0D76B2F7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E4139A-5342-4F19-BEB0-0BADEE69B670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3873BB9D-9E32-4E68-BEEA-176C1063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10">
            <a:extLst>
              <a:ext uri="{FF2B5EF4-FFF2-40B4-BE49-F238E27FC236}">
                <a16:creationId xmlns:a16="http://schemas.microsoft.com/office/drawing/2014/main" id="{3B40D9D4-1C2B-41C9-BAFE-DE3E2DF6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15F7D4-7686-4D43-BB70-AE8881AE87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803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5">
            <a:extLst>
              <a:ext uri="{FF2B5EF4-FFF2-40B4-BE49-F238E27FC236}">
                <a16:creationId xmlns:a16="http://schemas.microsoft.com/office/drawing/2014/main" id="{5A515F3D-808E-4D36-88B9-AC7E12AE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1A46-9953-4BBF-83E2-0EBB00973722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6">
            <a:extLst>
              <a:ext uri="{FF2B5EF4-FFF2-40B4-BE49-F238E27FC236}">
                <a16:creationId xmlns:a16="http://schemas.microsoft.com/office/drawing/2014/main" id="{23BD8BAB-C81E-408E-B645-9AC33840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E01FDA59-74DE-4E23-B83D-6BD319FC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48C4-AD89-4242-969D-F34CCAD041F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67575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65BB45A-3B28-4450-B585-3479D8236AF8}"/>
              </a:ext>
            </a:extLst>
          </p:cNvPr>
          <p:cNvSpPr/>
          <p:nvPr userDrawn="1"/>
        </p:nvSpPr>
        <p:spPr>
          <a:xfrm>
            <a:off x="4572000" y="-1588"/>
            <a:ext cx="4572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750">
              <a:solidFill>
                <a:schemeClr val="bg1"/>
              </a:solidFill>
            </a:endParaRPr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E6B7EBA5-A820-40AD-ACF7-3ECE21A03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1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10">
            <a:extLst>
              <a:ext uri="{FF2B5EF4-FFF2-40B4-BE49-F238E27FC236}">
                <a16:creationId xmlns:a16="http://schemas.microsoft.com/office/drawing/2014/main" id="{5361EE87-2FF7-46A4-86FA-91F7338D24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A936-46A8-40DB-90A0-0ECAE603C849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11">
            <a:extLst>
              <a:ext uri="{FF2B5EF4-FFF2-40B4-BE49-F238E27FC236}">
                <a16:creationId xmlns:a16="http://schemas.microsoft.com/office/drawing/2014/main" id="{FAA34160-21F2-494A-8342-7EB8E8B632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12">
            <a:extLst>
              <a:ext uri="{FF2B5EF4-FFF2-40B4-BE49-F238E27FC236}">
                <a16:creationId xmlns:a16="http://schemas.microsoft.com/office/drawing/2014/main" id="{974A12C5-3C3C-4EC1-B02C-ECF0E955FC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9A65-431C-44F8-8DB3-249F8B097E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2851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496A608-BFD2-46A2-822E-1887CD342952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1C68C092-9BA0-4560-B2A0-7630F6E55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2">
            <a:extLst>
              <a:ext uri="{FF2B5EF4-FFF2-40B4-BE49-F238E27FC236}">
                <a16:creationId xmlns:a16="http://schemas.microsoft.com/office/drawing/2014/main" id="{215524E9-34E5-4341-B54D-96D5583D65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B165-87F7-4084-ABE3-394CC19EF70C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310D9FF6-E7DD-43A1-A45E-1F0453D5D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4">
            <a:extLst>
              <a:ext uri="{FF2B5EF4-FFF2-40B4-BE49-F238E27FC236}">
                <a16:creationId xmlns:a16="http://schemas.microsoft.com/office/drawing/2014/main" id="{DCA9C739-E222-4C81-981A-9C66289B7B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2928-8BCB-46CA-AF35-459A324A21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1089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EAC34A-1766-8B21-BE46-89665CBFE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A0131B-0AF7-3414-BEE7-0D72F27360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1653-31BD-411F-903C-8AA0A286D43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25008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F5CD268-59BF-4CF6-8A96-0D8C4B45EE9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C86C-01BB-4C79-8AF3-87FDED773A64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75BB3F5-F38A-43F9-A8F5-7BB5C8454D6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C802464-56F7-47D4-A2A0-075A1993786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9B3B-39D8-4F03-B80D-0DF94AE883E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207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C84B9A9-C5FE-43C1-A527-F70A542873FF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90D8F30A-32BF-46F2-BA7D-08490AD7B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2289601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1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19">
            <a:extLst>
              <a:ext uri="{FF2B5EF4-FFF2-40B4-BE49-F238E27FC236}">
                <a16:creationId xmlns:a16="http://schemas.microsoft.com/office/drawing/2014/main" id="{B2DF4BD5-0AEE-4C35-BE7C-61FDEC49B44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31AC-5DB1-468E-A5F2-C4EA5F5F378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20">
            <a:extLst>
              <a:ext uri="{FF2B5EF4-FFF2-40B4-BE49-F238E27FC236}">
                <a16:creationId xmlns:a16="http://schemas.microsoft.com/office/drawing/2014/main" id="{97B7705F-6531-4161-AA07-15D1081D183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21">
            <a:extLst>
              <a:ext uri="{FF2B5EF4-FFF2-40B4-BE49-F238E27FC236}">
                <a16:creationId xmlns:a16="http://schemas.microsoft.com/office/drawing/2014/main" id="{B2CB21CE-83F1-4412-86D5-B346FF4BD39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4CD2-9A7F-4B59-86A2-1B1D4D3DB2F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938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1"/>
            <a:ext cx="375285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1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92D6DC3-D06A-432C-BF78-04E97C15655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3F3-6C52-4DE8-9DC2-76B2B5C1F05B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70838BC-86E2-4AEE-9029-A4AD82D5A38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145B35E-853D-4B27-8E9F-84702F8E6A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F1C4-F99C-4C0E-B308-10FA030427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3548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F394F6-BEC3-4481-9FDF-9338CF936733}"/>
              </a:ext>
            </a:extLst>
          </p:cNvPr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12D31218-181A-4974-8D96-CD589B879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295B71AB-3B7D-47B6-AC62-F4982761E3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4892-EEEB-49A8-9E90-71F884FF66A4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9097A396-124C-47D4-9E5D-B7C20542CD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DB961A3B-6272-4ECC-BDF8-7662BC6076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076C-5D03-485D-9861-A0C85BE121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4370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2624B8A-F67C-4AE8-847D-ECA26439582A}"/>
              </a:ext>
            </a:extLst>
          </p:cNvPr>
          <p:cNvSpPr/>
          <p:nvPr userDrawn="1"/>
        </p:nvSpPr>
        <p:spPr>
          <a:xfrm>
            <a:off x="0" y="3430588"/>
            <a:ext cx="9144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CB783A6-446E-4124-93D3-29D3886F200D}"/>
              </a:ext>
            </a:extLst>
          </p:cNvPr>
          <p:cNvSpPr>
            <a:spLocks/>
          </p:cNvSpPr>
          <p:nvPr userDrawn="1"/>
        </p:nvSpPr>
        <p:spPr>
          <a:xfrm>
            <a:off x="4396979" y="6619876"/>
            <a:ext cx="350044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D899C210-A75B-4672-BCF8-AC51EF9CE8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A12C-49EC-4876-8B98-D6C243EA7D37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9DDBE7A7-658F-44AF-8C77-50B2A12FFC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E69BBDCC-37B6-4CF4-8DDC-082A07687D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2DC4-512D-4434-9AB4-1FA8FB8675E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6555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9">
            <a:extLst>
              <a:ext uri="{FF2B5EF4-FFF2-40B4-BE49-F238E27FC236}">
                <a16:creationId xmlns:a16="http://schemas.microsoft.com/office/drawing/2014/main" id="{33B9704C-F334-4C72-8D32-5E391284D7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F8E763-5A54-4BDF-A89E-18E3E68BCAE3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7" name="Tijdelijke aanduiding voor voettekst 10">
            <a:extLst>
              <a:ext uri="{FF2B5EF4-FFF2-40B4-BE49-F238E27FC236}">
                <a16:creationId xmlns:a16="http://schemas.microsoft.com/office/drawing/2014/main" id="{F3CF2160-773A-4A48-9D7F-CE553EC997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2">
            <a:extLst>
              <a:ext uri="{FF2B5EF4-FFF2-40B4-BE49-F238E27FC236}">
                <a16:creationId xmlns:a16="http://schemas.microsoft.com/office/drawing/2014/main" id="{CE2A7764-9BD2-402E-ACFE-66060F1711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D2FACD-4628-49A7-A0F7-EF1D9197E6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382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6316442-6AEC-4989-8B84-2C3BC309D8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05C6-21F5-4E09-8560-2FCE92DBEF3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8207EB7-7469-487D-BE13-F8081E768E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4757E9C-3EDE-407D-ABAC-32AA8D7BF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4BD5-E567-4669-9BB2-6B8CAD1FD4B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7091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7">
            <a:extLst>
              <a:ext uri="{FF2B5EF4-FFF2-40B4-BE49-F238E27FC236}">
                <a16:creationId xmlns:a16="http://schemas.microsoft.com/office/drawing/2014/main" id="{74C1661A-F7E8-4AB5-9B53-3390DE3C7A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F1A253-6DE3-456F-8AE1-F610D75348C3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8">
            <a:extLst>
              <a:ext uri="{FF2B5EF4-FFF2-40B4-BE49-F238E27FC236}">
                <a16:creationId xmlns:a16="http://schemas.microsoft.com/office/drawing/2014/main" id="{819E2B8A-15A8-4387-8CA4-8D10ABF1B5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53D9ABBE-E056-493A-860C-179E33D266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C0377C-8F35-402C-A43D-5AB1FA4B1DC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369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898674-CEBF-43A1-867F-08AA4A54D2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9585-857B-4D01-AB7B-99AAD324FB9D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0C8184-E89D-4D6D-AE84-71FF2D30C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217BFA-48F3-408E-9898-591A850CD1A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248A-6A79-43A8-9DD3-E5DDC924026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8945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12">
            <a:extLst>
              <a:ext uri="{FF2B5EF4-FFF2-40B4-BE49-F238E27FC236}">
                <a16:creationId xmlns:a16="http://schemas.microsoft.com/office/drawing/2014/main" id="{EFE79CC8-1F17-4399-A989-8003E86DC4D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07CB-68FE-4667-984F-575D2DA4304B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13">
            <a:extLst>
              <a:ext uri="{FF2B5EF4-FFF2-40B4-BE49-F238E27FC236}">
                <a16:creationId xmlns:a16="http://schemas.microsoft.com/office/drawing/2014/main" id="{53F76A7A-A657-4376-BD61-549EE8F0A0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14">
            <a:extLst>
              <a:ext uri="{FF2B5EF4-FFF2-40B4-BE49-F238E27FC236}">
                <a16:creationId xmlns:a16="http://schemas.microsoft.com/office/drawing/2014/main" id="{C4268AF5-6834-4ED9-8E86-E356462194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9D5F1E-8D45-46AD-AA66-B7267F41FC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9426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FB250-D7E0-A1C8-759D-712B8A5FD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F2E4C4-97C1-9200-8070-448EACD995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568B-C1B0-4440-BD45-29CEBACD8E6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37056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1051200"/>
            <a:ext cx="8193287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4">
            <a:extLst>
              <a:ext uri="{FF2B5EF4-FFF2-40B4-BE49-F238E27FC236}">
                <a16:creationId xmlns:a16="http://schemas.microsoft.com/office/drawing/2014/main" id="{153033D2-50BC-46FA-B307-3197F0CCD5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7999-BC91-4228-B22D-171A11C77CEB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8BFAE315-7EA6-4523-B651-9099FB6812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7C900057-FE63-413B-A30C-2A50EEBEAB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370D-6633-4E9B-94F5-400A9ADDE8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604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164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4273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F0212-4A51-47C2-9644-4BDEA1914C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0224-2AEB-4C99-A0A5-6A2D932B1EB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C73918-DDFA-4C19-8DD8-9C5D3470BB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EB59C7-930B-4115-96D3-4C805C4CCF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9B3-5C45-4A99-9D23-B6A2C1468D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7433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07D7114-0DD4-4C7B-893F-637BAC9F0C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6096-E66C-4460-8820-C53C16EB109C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C9A912D-F123-40F5-B14F-CFAEDF96A6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378CF11-1534-465F-8229-3EB2480591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C80C-3270-4384-888F-AD73003AFB5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127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B55F16F-BE04-41B1-94DE-B05C1C8AAAD5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EC7A1ABC-4682-4C7D-9AE5-AC56EABB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0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0"/>
            <a:ext cx="375285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13">
            <a:extLst>
              <a:ext uri="{FF2B5EF4-FFF2-40B4-BE49-F238E27FC236}">
                <a16:creationId xmlns:a16="http://schemas.microsoft.com/office/drawing/2014/main" id="{8B2E57E1-4265-4536-AA19-5612284BB21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9420-94C8-48D2-B69B-379A3E5E98C7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14">
            <a:extLst>
              <a:ext uri="{FF2B5EF4-FFF2-40B4-BE49-F238E27FC236}">
                <a16:creationId xmlns:a16="http://schemas.microsoft.com/office/drawing/2014/main" id="{99CD5A14-CC16-456A-8A7A-2DE0611E89A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1" name="Tijdelijke aanduiding voor dianummer 15">
            <a:extLst>
              <a:ext uri="{FF2B5EF4-FFF2-40B4-BE49-F238E27FC236}">
                <a16:creationId xmlns:a16="http://schemas.microsoft.com/office/drawing/2014/main" id="{0149104F-8992-44CF-A5C3-279303B888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5F66-2E0F-429C-8114-A1C86203AF8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0829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AE93CF8-A08F-4489-B7A3-52F3AB4EAA67}"/>
              </a:ext>
            </a:extLst>
          </p:cNvPr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10" name="Afbeelding 8">
            <a:extLst>
              <a:ext uri="{FF2B5EF4-FFF2-40B4-BE49-F238E27FC236}">
                <a16:creationId xmlns:a16="http://schemas.microsoft.com/office/drawing/2014/main" id="{E06621EE-ABBD-4BD2-B385-719B54B76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5617"/>
            <a:ext cx="8192691" cy="1551796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6">
            <a:extLst>
              <a:ext uri="{FF2B5EF4-FFF2-40B4-BE49-F238E27FC236}">
                <a16:creationId xmlns:a16="http://schemas.microsoft.com/office/drawing/2014/main" id="{00BC8D2B-8BBB-42D6-9EED-8C62401E8B2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E458-5575-438F-8C2B-2536012953C7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2" name="Tijdelijke aanduiding voor voettekst 7">
            <a:extLst>
              <a:ext uri="{FF2B5EF4-FFF2-40B4-BE49-F238E27FC236}">
                <a16:creationId xmlns:a16="http://schemas.microsoft.com/office/drawing/2014/main" id="{45ED6AD9-43C7-4141-8FD7-3D4C39B9D67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3" name="Tijdelijke aanduiding voor dianummer 8">
            <a:extLst>
              <a:ext uri="{FF2B5EF4-FFF2-40B4-BE49-F238E27FC236}">
                <a16:creationId xmlns:a16="http://schemas.microsoft.com/office/drawing/2014/main" id="{3023840E-E683-4FAA-A0FE-3A6124A627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21BE-B874-4B4D-824B-F1F59EE80ED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102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400A868-6A90-48D1-BE0B-CB438B28165F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10" name="Afbeelding 8">
            <a:extLst>
              <a:ext uri="{FF2B5EF4-FFF2-40B4-BE49-F238E27FC236}">
                <a16:creationId xmlns:a16="http://schemas.microsoft.com/office/drawing/2014/main" id="{889DB0ED-310C-40D5-9EE3-0E157B679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2565400"/>
            <a:ext cx="3752850" cy="17272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6">
            <a:extLst>
              <a:ext uri="{FF2B5EF4-FFF2-40B4-BE49-F238E27FC236}">
                <a16:creationId xmlns:a16="http://schemas.microsoft.com/office/drawing/2014/main" id="{92AA513E-1571-4C1D-A877-2820B82D097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59A3-A9EA-4E10-A7C6-275A9B5E428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2" name="Tijdelijke aanduiding voor voettekst 7">
            <a:extLst>
              <a:ext uri="{FF2B5EF4-FFF2-40B4-BE49-F238E27FC236}">
                <a16:creationId xmlns:a16="http://schemas.microsoft.com/office/drawing/2014/main" id="{B8C6C1E6-11F6-423E-B844-71DC979859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3" name="Tijdelijke aanduiding voor dianummer 8">
            <a:extLst>
              <a:ext uri="{FF2B5EF4-FFF2-40B4-BE49-F238E27FC236}">
                <a16:creationId xmlns:a16="http://schemas.microsoft.com/office/drawing/2014/main" id="{A509853D-077B-433E-94E5-44A32CB3010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C244-57EB-4834-A030-33DD730201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7933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>
            <a:extLst>
              <a:ext uri="{FF2B5EF4-FFF2-40B4-BE49-F238E27FC236}">
                <a16:creationId xmlns:a16="http://schemas.microsoft.com/office/drawing/2014/main" id="{6C9B1D16-CE5C-4952-9A75-42789E8F84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5618"/>
            <a:ext cx="8192691" cy="1551795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datum 5">
            <a:extLst>
              <a:ext uri="{FF2B5EF4-FFF2-40B4-BE49-F238E27FC236}">
                <a16:creationId xmlns:a16="http://schemas.microsoft.com/office/drawing/2014/main" id="{B7C14EA8-8A80-416F-894C-A4AED60831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257480-BA4A-45B0-8B9E-84EE7D07BA4E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1" name="Tijdelijke aanduiding voor voettekst 6">
            <a:extLst>
              <a:ext uri="{FF2B5EF4-FFF2-40B4-BE49-F238E27FC236}">
                <a16:creationId xmlns:a16="http://schemas.microsoft.com/office/drawing/2014/main" id="{AF62B562-F8D2-4C0E-AAEB-2E4E98A1EFD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B0B02D5C-DE87-4AF8-86DA-864FCBDCF71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ACB072-5268-4561-9F9A-E0BF10F9A3E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861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FB6E5207-50B3-4E2A-B71B-CB8796EFF6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91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127008-9B7B-7190-C46D-DDC924DC9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E9FC93F-78F5-3560-73B5-0113B0E567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8EAD-8989-46A3-B59D-1879AB19A19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07585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502BF9-9216-4515-93B5-06216089DB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F9C8566-6EC5-4956-B921-26E296AC9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9144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>
            <a:extLst>
              <a:ext uri="{FF2B5EF4-FFF2-40B4-BE49-F238E27FC236}">
                <a16:creationId xmlns:a16="http://schemas.microsoft.com/office/drawing/2014/main" id="{F7AF4573-A130-4C3E-875F-390FB9CAE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12">
            <a:extLst>
              <a:ext uri="{FF2B5EF4-FFF2-40B4-BE49-F238E27FC236}">
                <a16:creationId xmlns:a16="http://schemas.microsoft.com/office/drawing/2014/main" id="{880AC6D3-5DE5-43AD-8972-DDE47382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958A-7CF2-491B-A3F0-41D882E3ACD3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13">
            <a:extLst>
              <a:ext uri="{FF2B5EF4-FFF2-40B4-BE49-F238E27FC236}">
                <a16:creationId xmlns:a16="http://schemas.microsoft.com/office/drawing/2014/main" id="{442A6229-DE95-48B9-B9D1-99275CA3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14">
            <a:extLst>
              <a:ext uri="{FF2B5EF4-FFF2-40B4-BE49-F238E27FC236}">
                <a16:creationId xmlns:a16="http://schemas.microsoft.com/office/drawing/2014/main" id="{FF34A8A4-E3DA-40E9-9AA3-7FFBBF54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0E6D-5FF2-46D0-94B3-998525B192F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2713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34C72A0-B09A-417C-AB5D-8279895505D3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355D45CE-7768-470F-9EC8-2F7CE1E6C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1">
            <a:extLst>
              <a:ext uri="{FF2B5EF4-FFF2-40B4-BE49-F238E27FC236}">
                <a16:creationId xmlns:a16="http://schemas.microsoft.com/office/drawing/2014/main" id="{01C3C53C-5137-49FA-9845-10CD8AE75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:\Communicatie\Mediabestanden (foto, video, huisstijl etc)\Huisstijl\Logo's Inspectie van het Onderwijs\Logo's\OCW_IO_Logo_pres_diap_nl.png">
            <a:extLst>
              <a:ext uri="{FF2B5EF4-FFF2-40B4-BE49-F238E27FC236}">
                <a16:creationId xmlns:a16="http://schemas.microsoft.com/office/drawing/2014/main" id="{C57990B0-3351-4332-8C66-91E205E772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1" name="Tijdelijke aanduiding voor afbeelding 22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datum 10">
            <a:extLst>
              <a:ext uri="{FF2B5EF4-FFF2-40B4-BE49-F238E27FC236}">
                <a16:creationId xmlns:a16="http://schemas.microsoft.com/office/drawing/2014/main" id="{FA432D47-F16D-4856-8E3A-7FF00641092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AD91-CA6B-4A8B-82FB-7B508F9DB89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1" name="Tijdelijke aanduiding voor voettekst 11">
            <a:extLst>
              <a:ext uri="{FF2B5EF4-FFF2-40B4-BE49-F238E27FC236}">
                <a16:creationId xmlns:a16="http://schemas.microsoft.com/office/drawing/2014/main" id="{B7E6CA1C-C3A7-4606-A84F-2059CF26FB9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14">
            <a:extLst>
              <a:ext uri="{FF2B5EF4-FFF2-40B4-BE49-F238E27FC236}">
                <a16:creationId xmlns:a16="http://schemas.microsoft.com/office/drawing/2014/main" id="{A7F0BC57-FB90-4B61-94A7-00824B4C07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274A-1AF7-4ACD-8290-A0131A70D3F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4382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>
            <a:extLst>
              <a:ext uri="{FF2B5EF4-FFF2-40B4-BE49-F238E27FC236}">
                <a16:creationId xmlns:a16="http://schemas.microsoft.com/office/drawing/2014/main" id="{C7132A5F-45F6-4D48-A950-10AE7547F6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3"/>
            <a:ext cx="8192930" cy="1726479"/>
          </a:xfrm>
        </p:spPr>
        <p:txBody>
          <a:bodyPr lIns="57600" tIns="90000" bIns="90000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1"/>
            <a:ext cx="8192930" cy="664319"/>
          </a:xfrm>
        </p:spPr>
        <p:txBody>
          <a:bodyPr lIns="72000" tIns="9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475059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afbeelding 12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443958-AD95-46D8-8705-C533A952CD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D2D65E-DB02-4868-B9D9-2864BF897373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8">
            <a:extLst>
              <a:ext uri="{FF2B5EF4-FFF2-40B4-BE49-F238E27FC236}">
                <a16:creationId xmlns:a16="http://schemas.microsoft.com/office/drawing/2014/main" id="{B5B292DE-D0D1-41AD-93A2-1A9F4A62B6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9">
            <a:extLst>
              <a:ext uri="{FF2B5EF4-FFF2-40B4-BE49-F238E27FC236}">
                <a16:creationId xmlns:a16="http://schemas.microsoft.com/office/drawing/2014/main" id="{A4F3F7A2-6DE8-4A5A-977F-BBE3ACE42C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C2C46D-F7A4-489E-8F47-F1D207A5949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705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CEB17EE-71AE-41E4-A152-4C7D86BE726F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71F9AAA6-A2A9-4361-B0F5-E6773C567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>
            <a:extLst>
              <a:ext uri="{FF2B5EF4-FFF2-40B4-BE49-F238E27FC236}">
                <a16:creationId xmlns:a16="http://schemas.microsoft.com/office/drawing/2014/main" id="{B9E3C200-FA70-434E-A67F-A6F02688D7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atum 17">
            <a:extLst>
              <a:ext uri="{FF2B5EF4-FFF2-40B4-BE49-F238E27FC236}">
                <a16:creationId xmlns:a16="http://schemas.microsoft.com/office/drawing/2014/main" id="{933B3F6B-E105-4E83-B795-E5518A967D0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8851-EC22-4BBF-B42C-DEC3DA48DAD4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9" name="Tijdelijke aanduiding voor voettekst 18">
            <a:extLst>
              <a:ext uri="{FF2B5EF4-FFF2-40B4-BE49-F238E27FC236}">
                <a16:creationId xmlns:a16="http://schemas.microsoft.com/office/drawing/2014/main" id="{D6585871-67BE-4DA5-8E04-A973E20351A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9">
            <a:extLst>
              <a:ext uri="{FF2B5EF4-FFF2-40B4-BE49-F238E27FC236}">
                <a16:creationId xmlns:a16="http://schemas.microsoft.com/office/drawing/2014/main" id="{6E8DAB46-F486-4269-BA20-5F32BA8E7ED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ED5C-A441-4247-B049-068B29B6A5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15300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0D2C966-B665-43D0-ABF6-C8D1A901C737}"/>
              </a:ext>
            </a:extLst>
          </p:cNvPr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41C95D64-C146-44A0-BEF8-4314D9695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>
            <a:extLst>
              <a:ext uri="{FF2B5EF4-FFF2-40B4-BE49-F238E27FC236}">
                <a16:creationId xmlns:a16="http://schemas.microsoft.com/office/drawing/2014/main" id="{9EFC1E53-74B6-40D2-890B-6FC7206C9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9601"/>
            <a:ext cx="8192691" cy="154781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475059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4">
            <a:extLst>
              <a:ext uri="{FF2B5EF4-FFF2-40B4-BE49-F238E27FC236}">
                <a16:creationId xmlns:a16="http://schemas.microsoft.com/office/drawing/2014/main" id="{2F1B107A-4AD1-497E-A977-584CEAB660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409CE-2273-4DB7-BF12-6EE065D50F93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1" name="Tijdelijke aanduiding voor voettekst 15">
            <a:extLst>
              <a:ext uri="{FF2B5EF4-FFF2-40B4-BE49-F238E27FC236}">
                <a16:creationId xmlns:a16="http://schemas.microsoft.com/office/drawing/2014/main" id="{2C1A3A2F-52C7-4996-90A5-4677FA27A5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16">
            <a:extLst>
              <a:ext uri="{FF2B5EF4-FFF2-40B4-BE49-F238E27FC236}">
                <a16:creationId xmlns:a16="http://schemas.microsoft.com/office/drawing/2014/main" id="{4F13D669-AEE9-47B5-93F4-9887E35062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421B-0846-4B5C-BCD4-27CBD652622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6334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D2D18169-284B-4EE9-99A0-21EF9AF1AD68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22C53ACB-33AB-4B3A-B82E-9C22497F3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2851" cy="1584325"/>
          </a:xfrm>
        </p:spPr>
        <p:txBody>
          <a:bodyPr anchor="ctr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14046" y="998446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814046" y="2143675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4814046" y="3288904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4814046" y="4434133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814046" y="5579362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datum 4">
            <a:extLst>
              <a:ext uri="{FF2B5EF4-FFF2-40B4-BE49-F238E27FC236}">
                <a16:creationId xmlns:a16="http://schemas.microsoft.com/office/drawing/2014/main" id="{2C143F90-58DE-4050-9486-204B7D4A31A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D9A3-B4BC-4A23-8722-B02772580905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27" name="Tijdelijke aanduiding voor voettekst 8">
            <a:extLst>
              <a:ext uri="{FF2B5EF4-FFF2-40B4-BE49-F238E27FC236}">
                <a16:creationId xmlns:a16="http://schemas.microsoft.com/office/drawing/2014/main" id="{111F3B65-67DD-4407-8B3B-14E43A709BA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28" name="Tijdelijke aanduiding voor dianummer 17">
            <a:extLst>
              <a:ext uri="{FF2B5EF4-FFF2-40B4-BE49-F238E27FC236}">
                <a16:creationId xmlns:a16="http://schemas.microsoft.com/office/drawing/2014/main" id="{768C3A90-304E-4C0D-9DF8-A3A9751C0C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7CA2-7C98-4825-A7C0-E0F13011CF5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5332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532B4C8-AB50-4628-A5FC-F30639D868B9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7" name="Picture 2" descr="I:\Communicatie\Mediabestanden (foto, video, huisstijl etc)\Huisstijl\Logo's Inspectie van het Onderwijs\Logo's\OCW_IO_Logo_pres_diap_nl.png">
            <a:extLst>
              <a:ext uri="{FF2B5EF4-FFF2-40B4-BE49-F238E27FC236}">
                <a16:creationId xmlns:a16="http://schemas.microsoft.com/office/drawing/2014/main" id="{9214863C-00C7-41EE-98C0-60B7A40903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jdelijke aanduiding voor afbeelding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57393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769584 w 6098242"/>
              <a:gd name="connsiteY2" fmla="*/ 1289449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69584 w 6098242"/>
              <a:gd name="connsiteY2" fmla="*/ 1289449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69584 w 6098242"/>
              <a:gd name="connsiteY2" fmla="*/ 1289449 h 6858000"/>
              <a:gd name="connsiteX3" fmla="*/ 6065291 w 6098242"/>
              <a:gd name="connsiteY3" fmla="*/ 1281211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77822 w 6098242"/>
              <a:gd name="connsiteY2" fmla="*/ 1264735 h 6858000"/>
              <a:gd name="connsiteX3" fmla="*/ 6065291 w 6098242"/>
              <a:gd name="connsiteY3" fmla="*/ 1281211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106112"/>
              <a:gd name="connsiteY0" fmla="*/ 0 h 6858000"/>
              <a:gd name="connsiteX1" fmla="*/ 5769583 w 6106112"/>
              <a:gd name="connsiteY1" fmla="*/ 8238 h 6858000"/>
              <a:gd name="connsiteX2" fmla="*/ 5777822 w 6106112"/>
              <a:gd name="connsiteY2" fmla="*/ 1264735 h 6858000"/>
              <a:gd name="connsiteX3" fmla="*/ 6106112 w 6106112"/>
              <a:gd name="connsiteY3" fmla="*/ 1264882 h 6858000"/>
              <a:gd name="connsiteX4" fmla="*/ 6098242 w 6106112"/>
              <a:gd name="connsiteY4" fmla="*/ 6858000 h 6858000"/>
              <a:gd name="connsiteX5" fmla="*/ 0 w 6106112"/>
              <a:gd name="connsiteY5" fmla="*/ 6858000 h 6858000"/>
              <a:gd name="connsiteX6" fmla="*/ 0 w 6106112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64735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97392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74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577" h="6858000">
                <a:moveTo>
                  <a:pt x="0" y="0"/>
                </a:moveTo>
                <a:lnTo>
                  <a:pt x="5769583" y="74"/>
                </a:lnTo>
                <a:cubicBezTo>
                  <a:pt x="5769583" y="427144"/>
                  <a:pt x="5777822" y="845830"/>
                  <a:pt x="5777822" y="1272900"/>
                </a:cubicBezTo>
                <a:lnTo>
                  <a:pt x="6089783" y="1281211"/>
                </a:lnTo>
                <a:cubicBezTo>
                  <a:pt x="6087160" y="3145584"/>
                  <a:pt x="6100865" y="4993627"/>
                  <a:pt x="6098242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529016"/>
            <a:ext cx="3753000" cy="3692397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54547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datum 16">
            <a:extLst>
              <a:ext uri="{FF2B5EF4-FFF2-40B4-BE49-F238E27FC236}">
                <a16:creationId xmlns:a16="http://schemas.microsoft.com/office/drawing/2014/main" id="{4D8BA9CD-92D0-4B36-9CF6-3387E5C397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2E8D-F415-423B-9B19-F5B4D32A2CE3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9" name="Tijdelijke aanduiding voor voettekst 17">
            <a:extLst>
              <a:ext uri="{FF2B5EF4-FFF2-40B4-BE49-F238E27FC236}">
                <a16:creationId xmlns:a16="http://schemas.microsoft.com/office/drawing/2014/main" id="{8E8734FC-3E92-4ECC-98BB-A0D9B5A856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</a:p>
        </p:txBody>
      </p:sp>
      <p:sp>
        <p:nvSpPr>
          <p:cNvPr id="10" name="Tijdelijke aanduiding voor dianummer 18">
            <a:extLst>
              <a:ext uri="{FF2B5EF4-FFF2-40B4-BE49-F238E27FC236}">
                <a16:creationId xmlns:a16="http://schemas.microsoft.com/office/drawing/2014/main" id="{CDFA202D-F136-4451-B7A1-E24B5D955B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83FB-7AE8-4DED-8FD3-59126023937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1805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442BF0D-5642-4B17-B807-21D1F3A1D181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71970C8B-7FB4-443A-8E4C-43F1AD504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38"/>
            <a:ext cx="3752851" cy="15843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3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/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9">
            <a:extLst>
              <a:ext uri="{FF2B5EF4-FFF2-40B4-BE49-F238E27FC236}">
                <a16:creationId xmlns:a16="http://schemas.microsoft.com/office/drawing/2014/main" id="{78A09FAE-4A05-4143-8AA0-E9A2063D1A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B14A-69DA-4AB4-845A-7FD21B7BE114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11">
            <a:extLst>
              <a:ext uri="{FF2B5EF4-FFF2-40B4-BE49-F238E27FC236}">
                <a16:creationId xmlns:a16="http://schemas.microsoft.com/office/drawing/2014/main" id="{0368E3FE-6FAA-478C-A3A2-A1258873A1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2">
            <a:extLst>
              <a:ext uri="{FF2B5EF4-FFF2-40B4-BE49-F238E27FC236}">
                <a16:creationId xmlns:a16="http://schemas.microsoft.com/office/drawing/2014/main" id="{8D242F2D-A170-4EB7-BCDE-C1F90C5C9D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11D8-0DF9-434D-BA0B-7B933820F76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0345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2DBA7FA-AA02-4DD9-A611-8D4888759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D74CC8-8329-4435-A9D6-7D7A57322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9144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>
            <a:extLst>
              <a:ext uri="{FF2B5EF4-FFF2-40B4-BE49-F238E27FC236}">
                <a16:creationId xmlns:a16="http://schemas.microsoft.com/office/drawing/2014/main" id="{73AE0327-E724-47B1-BDA4-05036244C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41678"/>
            <a:ext cx="3919538" cy="3944938"/>
          </a:xfrm>
        </p:spPr>
        <p:txBody>
          <a:bodyPr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41678"/>
            <a:ext cx="3753000" cy="3944938"/>
          </a:xfrm>
        </p:spPr>
        <p:txBody>
          <a:bodyPr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datum 13">
            <a:extLst>
              <a:ext uri="{FF2B5EF4-FFF2-40B4-BE49-F238E27FC236}">
                <a16:creationId xmlns:a16="http://schemas.microsoft.com/office/drawing/2014/main" id="{6601E97C-2F62-46DA-B562-E66FDC93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9E7B-C87E-4612-99A8-FB327D566501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9" name="Tijdelijke aanduiding voor voettekst 14">
            <a:extLst>
              <a:ext uri="{FF2B5EF4-FFF2-40B4-BE49-F238E27FC236}">
                <a16:creationId xmlns:a16="http://schemas.microsoft.com/office/drawing/2014/main" id="{491819C8-857B-4018-8A42-200AEAE7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5">
            <a:extLst>
              <a:ext uri="{FF2B5EF4-FFF2-40B4-BE49-F238E27FC236}">
                <a16:creationId xmlns:a16="http://schemas.microsoft.com/office/drawing/2014/main" id="{413D3484-BCB4-43B5-B60E-5A776A66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A0E3-E5C4-4EFB-9337-EA27198D02B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5025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744005B7-ABF9-4AAA-8760-8F9D1D66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6AA2-5A87-4705-B5D3-ADCFDB2F629C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3EDC1C39-C30D-4948-BE83-E823B33C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6A6E50A-99A7-4555-B75F-376B606D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1C43-7B56-4949-8B84-E6831793D5A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459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09D683-93CC-4705-D527-BE2CB5023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E5D530-3C6B-2268-3A66-731F80BDC6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8AE2C-07C3-4147-ABDA-B0B1A46F4A8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10658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5D66833B-9CA9-4390-866C-441C6FF0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0405-32B1-4C77-93A9-2DBE613C014E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24E9357-B643-45C8-A09B-68C28E02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5DF8C23-A670-416B-BA45-A7BAED8C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DD09-C35C-4041-BA48-872F224B041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2530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E31C506C-41F7-4C56-9375-CB8CDA53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15A6-7ED2-4807-822A-C112A4BAABE5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17D1DA18-77F6-4A49-8BCD-7F7964C8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C93753B-E2B8-43B9-A10C-9DD1F00E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65A3-BE79-4712-BDAC-FC5A3F461CA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5636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4"/>
            <a:ext cx="3752850" cy="2793999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0FE4345-EFE3-4140-82DC-FE52433F61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6367-6166-443A-A8E3-A71DAA95E63C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D038660-2AE2-4FB2-9382-2DD1C04C52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0EDA318-D343-443C-8A53-A41BDE33BE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352C-F3AE-4D51-B24F-0EB417FAD87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27376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8">
            <a:extLst>
              <a:ext uri="{FF2B5EF4-FFF2-40B4-BE49-F238E27FC236}">
                <a16:creationId xmlns:a16="http://schemas.microsoft.com/office/drawing/2014/main" id="{5DB28ABE-67DA-43C8-8AA3-F74B665C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3DAE40-9D69-4D8C-B988-06AE85BE833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4A4453AA-9706-49E2-A0FE-C785FF54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10">
            <a:extLst>
              <a:ext uri="{FF2B5EF4-FFF2-40B4-BE49-F238E27FC236}">
                <a16:creationId xmlns:a16="http://schemas.microsoft.com/office/drawing/2014/main" id="{9703EA6F-EBDF-47AB-8C09-5540CDF6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56D7CC-16FA-4DE1-968F-DC9630797B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0722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5">
            <a:extLst>
              <a:ext uri="{FF2B5EF4-FFF2-40B4-BE49-F238E27FC236}">
                <a16:creationId xmlns:a16="http://schemas.microsoft.com/office/drawing/2014/main" id="{27209B8D-7BC1-4D4D-A95B-6527563F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F8CD-94D8-4E9B-B8CF-28ECC23B2BF4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6">
            <a:extLst>
              <a:ext uri="{FF2B5EF4-FFF2-40B4-BE49-F238E27FC236}">
                <a16:creationId xmlns:a16="http://schemas.microsoft.com/office/drawing/2014/main" id="{B5E8025D-C9FA-4B8B-A052-BE35B9B0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E5857982-D9F3-4BB2-A770-9D3A1AF0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A2FD-8BC3-4900-AC19-2F95EAC1B2C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904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5C76CEC-5DE4-46AC-9DE1-F45A1FDDB190}"/>
              </a:ext>
            </a:extLst>
          </p:cNvPr>
          <p:cNvSpPr/>
          <p:nvPr userDrawn="1"/>
        </p:nvSpPr>
        <p:spPr>
          <a:xfrm>
            <a:off x="4572000" y="-1588"/>
            <a:ext cx="4572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750">
              <a:solidFill>
                <a:schemeClr val="bg1"/>
              </a:solidFill>
            </a:endParaRPr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D88F8260-5D4B-4A8B-AB65-7EC6E8EF8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1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10">
            <a:extLst>
              <a:ext uri="{FF2B5EF4-FFF2-40B4-BE49-F238E27FC236}">
                <a16:creationId xmlns:a16="http://schemas.microsoft.com/office/drawing/2014/main" id="{879FAF0D-A412-416A-B26D-0CB29A3BC16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8BFA-5366-4A67-869C-FE4FE5A62CDE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11">
            <a:extLst>
              <a:ext uri="{FF2B5EF4-FFF2-40B4-BE49-F238E27FC236}">
                <a16:creationId xmlns:a16="http://schemas.microsoft.com/office/drawing/2014/main" id="{523255C4-10BE-4973-BF32-EDCD9D0960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12">
            <a:extLst>
              <a:ext uri="{FF2B5EF4-FFF2-40B4-BE49-F238E27FC236}">
                <a16:creationId xmlns:a16="http://schemas.microsoft.com/office/drawing/2014/main" id="{9E05C889-E155-43DF-AAA1-12468F2A19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BA28-867D-4BB5-B582-AA2F7C0BD95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9518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D6B499-5CD0-42F3-9511-A7A677DC92A2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D86B9C84-5326-46D6-BFB8-A05E03A05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2">
            <a:extLst>
              <a:ext uri="{FF2B5EF4-FFF2-40B4-BE49-F238E27FC236}">
                <a16:creationId xmlns:a16="http://schemas.microsoft.com/office/drawing/2014/main" id="{69191BB7-0C7E-4D85-8A25-9084B07A27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6C0B-2F7C-43A6-87D2-6930994C09EB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7861B9B0-D274-4B4D-B52B-79C549C8AE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4">
            <a:extLst>
              <a:ext uri="{FF2B5EF4-FFF2-40B4-BE49-F238E27FC236}">
                <a16:creationId xmlns:a16="http://schemas.microsoft.com/office/drawing/2014/main" id="{812BBA41-4EF9-4CAA-8872-4F6EC62F71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B74A-A567-449E-B26D-8467D1AB95E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5146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40A5B8F-988F-42CB-A318-4FA24784F1D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664F-906B-418E-8025-4484419F2B80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21E9B89-EDF2-4001-875B-9CCAAC3E29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65A5C07-AD01-4F11-92ED-605719251DF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9998-E836-47CC-8F19-04AD90A9DBA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8105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274CB52-63F6-47F5-B1DE-38BF8EE783EF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1C58C152-00AC-4B8E-B656-300B5BF2F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2289601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1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19">
            <a:extLst>
              <a:ext uri="{FF2B5EF4-FFF2-40B4-BE49-F238E27FC236}">
                <a16:creationId xmlns:a16="http://schemas.microsoft.com/office/drawing/2014/main" id="{D9E95C7A-37FB-4225-A982-BD88C39B251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B272-EEE9-4C30-9C8F-5B70D3A25ED6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20">
            <a:extLst>
              <a:ext uri="{FF2B5EF4-FFF2-40B4-BE49-F238E27FC236}">
                <a16:creationId xmlns:a16="http://schemas.microsoft.com/office/drawing/2014/main" id="{3EBDD32C-8EEF-4D00-A64D-4E7143E6EF8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21">
            <a:extLst>
              <a:ext uri="{FF2B5EF4-FFF2-40B4-BE49-F238E27FC236}">
                <a16:creationId xmlns:a16="http://schemas.microsoft.com/office/drawing/2014/main" id="{CEB55494-865A-4EC8-A773-57C8995252B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83AF-18BD-416A-9BB6-0D5CACD6DD9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2635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1"/>
            <a:ext cx="375285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1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3C69067-6191-4C92-AE0D-E74B733493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D691-2D99-48B6-9557-1FE4C46F9686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7468288-BA27-40D7-B3FD-CCC1D50FEF6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839F981-F0D2-4F1B-A67A-8CCA3383FE5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9D2B-6DA2-4199-B2C8-77EECCA02FE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047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4DD710-F50B-B0B2-8D8E-19DF4BD2B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225B6B5-0541-20D5-633A-B0B5FCE234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61D0-1D42-4C12-8F18-53496420FB6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283022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4B38A96-2F67-49F5-B48E-A4565164415C}"/>
              </a:ext>
            </a:extLst>
          </p:cNvPr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076D6736-9C0A-4A24-B46A-8CF8BD180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26B2CC51-F9AC-4541-8FC8-01BE444A4C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1C49-A727-4F54-AEEF-1532116622D2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22F361C-2858-483A-B242-469964F31F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6CCE69D9-21C4-49F0-83DC-84987E3DF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2107-C6D6-4751-B702-29E6AF0C2C8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5669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2D71F53-67D2-43F3-8A4A-6A097A9E252D}"/>
              </a:ext>
            </a:extLst>
          </p:cNvPr>
          <p:cNvSpPr/>
          <p:nvPr userDrawn="1"/>
        </p:nvSpPr>
        <p:spPr>
          <a:xfrm>
            <a:off x="0" y="3430588"/>
            <a:ext cx="9144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E18B975-3752-4733-8DA1-9DD02FC984F3}"/>
              </a:ext>
            </a:extLst>
          </p:cNvPr>
          <p:cNvSpPr>
            <a:spLocks/>
          </p:cNvSpPr>
          <p:nvPr userDrawn="1"/>
        </p:nvSpPr>
        <p:spPr>
          <a:xfrm>
            <a:off x="4396979" y="6619876"/>
            <a:ext cx="350044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DFDBAAAC-6D42-484C-A607-09E8C809B0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9C05-15FA-44F0-8B98-55062723CEE8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8545F8A1-0809-4AC2-94D1-C2F29B3C12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34DFC2F7-1CE9-4DFE-99E6-B78FE9444C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C6D2-7FFF-46E3-913F-CAAFF4C18BA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503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9">
            <a:extLst>
              <a:ext uri="{FF2B5EF4-FFF2-40B4-BE49-F238E27FC236}">
                <a16:creationId xmlns:a16="http://schemas.microsoft.com/office/drawing/2014/main" id="{656CC48A-EB97-4661-971A-D58B622AE5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2212F9-66F0-4D42-AED8-1BF8F2FA9F16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7" name="Tijdelijke aanduiding voor voettekst 10">
            <a:extLst>
              <a:ext uri="{FF2B5EF4-FFF2-40B4-BE49-F238E27FC236}">
                <a16:creationId xmlns:a16="http://schemas.microsoft.com/office/drawing/2014/main" id="{FC85FC56-3309-43C5-88B4-0962831E76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2">
            <a:extLst>
              <a:ext uri="{FF2B5EF4-FFF2-40B4-BE49-F238E27FC236}">
                <a16:creationId xmlns:a16="http://schemas.microsoft.com/office/drawing/2014/main" id="{85CB6A36-32F4-41B2-BB7B-885DC46C73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D3B2BC-11BA-4C3C-B859-B011B045A32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810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E3F3235-E379-4265-9A72-86BE5FB089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4695-6DBF-4599-93E3-9CB29E59241F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9AE371B-A75C-4DF1-BB65-7D1551D2D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124B561-DF30-4626-9A9B-63FB4DB4F1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89F3-BBDA-4992-A833-04339CA18A7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69634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7">
            <a:extLst>
              <a:ext uri="{FF2B5EF4-FFF2-40B4-BE49-F238E27FC236}">
                <a16:creationId xmlns:a16="http://schemas.microsoft.com/office/drawing/2014/main" id="{7AF6BCBF-105E-45E2-BD0C-392CC3F13CB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88CA1D-1723-423B-AC38-AE449D3EBE69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8">
            <a:extLst>
              <a:ext uri="{FF2B5EF4-FFF2-40B4-BE49-F238E27FC236}">
                <a16:creationId xmlns:a16="http://schemas.microsoft.com/office/drawing/2014/main" id="{CFC399A1-1EA4-4AC9-BAED-F10A31E95B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93C4C1A9-FBE4-49E1-8FF8-DFE2F7BF48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646BCE-E543-4972-A0FE-F8E49B08E2F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656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87EF3-2AE1-4A21-B55E-1600895F65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D0F4-E349-49FF-B973-2E5F850EF71F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5FF1DB-5D72-4887-9E11-3B9A0462E6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F75CD6-8334-498A-9DBA-F51951838B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264F-F33B-4AE3-BCD4-D61847B6C6E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4248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12">
            <a:extLst>
              <a:ext uri="{FF2B5EF4-FFF2-40B4-BE49-F238E27FC236}">
                <a16:creationId xmlns:a16="http://schemas.microsoft.com/office/drawing/2014/main" id="{FA53F085-F5A7-43AD-849C-236AA99C92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1B2D-B30B-49DC-933F-D48F6E1D6ED0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13">
            <a:extLst>
              <a:ext uri="{FF2B5EF4-FFF2-40B4-BE49-F238E27FC236}">
                <a16:creationId xmlns:a16="http://schemas.microsoft.com/office/drawing/2014/main" id="{E54BC1AA-1BDC-4BA6-81EA-2AE06BF071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14">
            <a:extLst>
              <a:ext uri="{FF2B5EF4-FFF2-40B4-BE49-F238E27FC236}">
                <a16:creationId xmlns:a16="http://schemas.microsoft.com/office/drawing/2014/main" id="{90F61A0F-1A82-406C-AD11-BF9B81B8B1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A9AA2B0-C234-4B5A-A0F6-379D960B7D3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3672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1051200"/>
            <a:ext cx="8193287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4">
            <a:extLst>
              <a:ext uri="{FF2B5EF4-FFF2-40B4-BE49-F238E27FC236}">
                <a16:creationId xmlns:a16="http://schemas.microsoft.com/office/drawing/2014/main" id="{10500DC3-C7CA-4602-84F4-8314518324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BF4B-4706-447A-96FB-4EEA15C99075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790DDDC7-DEC6-40B2-AC40-08F9753BA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41693788-B56D-4056-B06B-569B404E66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5996-F209-40D4-8BAB-F578FFAB860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929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5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079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610BD-DE99-7108-B784-395CABC77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8FC30-8D8C-ED6A-6D01-F394BAF59D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90D92-BFE5-4C8C-82B8-9FD70F75F1E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721210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01D9F3-BA50-497B-9EC9-4B3D33603B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F65F-7644-4BDC-9434-95A415E67FF5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B86BD6-0A30-4190-8D07-15B573114C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EF6C2C-AE08-43D9-B450-A6D1F6F29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C009-AF0A-41CF-9C86-63BC9D385F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04726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EA2748C-90F5-40B1-B409-3D6ABEB868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4608-D7B6-440F-95EC-B48FCA73BBE0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9801DC83-0AC9-42F7-8A1E-C3B46FBF40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0E60D27-C363-45CD-BC8D-49DE442303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35CE-9022-4599-899E-3D3925D891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8495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5B15554-46E0-462F-AF85-761E3376CD5B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BC7D391A-06A0-4CA4-9928-5A3982AB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0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0"/>
            <a:ext cx="375285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13">
            <a:extLst>
              <a:ext uri="{FF2B5EF4-FFF2-40B4-BE49-F238E27FC236}">
                <a16:creationId xmlns:a16="http://schemas.microsoft.com/office/drawing/2014/main" id="{0A2A2CAC-F359-4E09-83EF-7D6DD7AF830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E5AC-EE78-4F6B-BA63-4E87E72AA33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8" name="Tijdelijke aanduiding voor voettekst 14">
            <a:extLst>
              <a:ext uri="{FF2B5EF4-FFF2-40B4-BE49-F238E27FC236}">
                <a16:creationId xmlns:a16="http://schemas.microsoft.com/office/drawing/2014/main" id="{5CD94D02-EECF-4D07-A37C-7822DC73D9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1" name="Tijdelijke aanduiding voor dianummer 15">
            <a:extLst>
              <a:ext uri="{FF2B5EF4-FFF2-40B4-BE49-F238E27FC236}">
                <a16:creationId xmlns:a16="http://schemas.microsoft.com/office/drawing/2014/main" id="{E1176B5A-CFD4-4B75-B1D9-4FE3D1D3D6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3C91-DC3F-4E7F-9543-BBE73C74375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33898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8FBBC2F-8A1E-48AB-88CF-EFC01F98550F}"/>
              </a:ext>
            </a:extLst>
          </p:cNvPr>
          <p:cNvSpPr/>
          <p:nvPr userDrawn="1"/>
        </p:nvSpPr>
        <p:spPr>
          <a:xfrm>
            <a:off x="0" y="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10" name="Afbeelding 8">
            <a:extLst>
              <a:ext uri="{FF2B5EF4-FFF2-40B4-BE49-F238E27FC236}">
                <a16:creationId xmlns:a16="http://schemas.microsoft.com/office/drawing/2014/main" id="{96F304CD-83AE-416C-BFAC-E120C5419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5617"/>
            <a:ext cx="8192691" cy="1551796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6">
            <a:extLst>
              <a:ext uri="{FF2B5EF4-FFF2-40B4-BE49-F238E27FC236}">
                <a16:creationId xmlns:a16="http://schemas.microsoft.com/office/drawing/2014/main" id="{E9D6BED1-9C2B-47E5-8FFB-486715632AB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5606-4F08-497C-BE2B-0B1E32EEDB8A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2" name="Tijdelijke aanduiding voor voettekst 7">
            <a:extLst>
              <a:ext uri="{FF2B5EF4-FFF2-40B4-BE49-F238E27FC236}">
                <a16:creationId xmlns:a16="http://schemas.microsoft.com/office/drawing/2014/main" id="{AE67E387-6657-42AD-8AEF-A48BC16A810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3" name="Tijdelijke aanduiding voor dianummer 8">
            <a:extLst>
              <a:ext uri="{FF2B5EF4-FFF2-40B4-BE49-F238E27FC236}">
                <a16:creationId xmlns:a16="http://schemas.microsoft.com/office/drawing/2014/main" id="{E0FCABE2-60D1-42EE-BD57-3C54774D5D5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B667-689C-4426-999F-2151C413EBA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7458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65D5461-4953-4FFE-9616-01AE9AB913FC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10" name="Afbeelding 8">
            <a:extLst>
              <a:ext uri="{FF2B5EF4-FFF2-40B4-BE49-F238E27FC236}">
                <a16:creationId xmlns:a16="http://schemas.microsoft.com/office/drawing/2014/main" id="{0F15EBEA-9F39-458E-B886-694BF7163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2565400"/>
            <a:ext cx="3752850" cy="17272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6">
            <a:extLst>
              <a:ext uri="{FF2B5EF4-FFF2-40B4-BE49-F238E27FC236}">
                <a16:creationId xmlns:a16="http://schemas.microsoft.com/office/drawing/2014/main" id="{CF50F962-CB46-4AEE-AB4D-9E8AAF5D7BF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65D4-7AA2-4580-B6C1-ED366D69B2A5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2" name="Tijdelijke aanduiding voor voettekst 7">
            <a:extLst>
              <a:ext uri="{FF2B5EF4-FFF2-40B4-BE49-F238E27FC236}">
                <a16:creationId xmlns:a16="http://schemas.microsoft.com/office/drawing/2014/main" id="{61CF2E23-CC65-4614-920B-00A4193EA2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3" name="Tijdelijke aanduiding voor dianummer 8">
            <a:extLst>
              <a:ext uri="{FF2B5EF4-FFF2-40B4-BE49-F238E27FC236}">
                <a16:creationId xmlns:a16="http://schemas.microsoft.com/office/drawing/2014/main" id="{8DF8F539-EACF-4807-ABA5-F80523C36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23BB-335B-4B18-BEF3-F3DE4A96057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59491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>
            <a:extLst>
              <a:ext uri="{FF2B5EF4-FFF2-40B4-BE49-F238E27FC236}">
                <a16:creationId xmlns:a16="http://schemas.microsoft.com/office/drawing/2014/main" id="{C1BDA351-4DD9-44EE-8903-87BB10DCE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5618"/>
            <a:ext cx="8192691" cy="1551795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datum 5">
            <a:extLst>
              <a:ext uri="{FF2B5EF4-FFF2-40B4-BE49-F238E27FC236}">
                <a16:creationId xmlns:a16="http://schemas.microsoft.com/office/drawing/2014/main" id="{4AE60410-80A1-4852-B004-A365CC76DC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11F63B-1859-4701-899E-32B8189D081C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1" name="Tijdelijke aanduiding voor voettekst 6">
            <a:extLst>
              <a:ext uri="{FF2B5EF4-FFF2-40B4-BE49-F238E27FC236}">
                <a16:creationId xmlns:a16="http://schemas.microsoft.com/office/drawing/2014/main" id="{172923FB-8209-4706-B331-A51286C57E0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236E3D6D-70D4-4194-9A5B-BA2735AEFC7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4433D8-8A14-4ACA-8495-89AD90232EE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647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35C72-9C27-D35D-8327-A501F3407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B27A1-0A4C-7340-5671-EE4D16BE02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349F-239E-4A19-A57F-F2F07E70529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3877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Tekst">
            <a:extLst>
              <a:ext uri="{FF2B5EF4-FFF2-40B4-BE49-F238E27FC236}">
                <a16:creationId xmlns:a16="http://schemas.microsoft.com/office/drawing/2014/main" id="{BDE5EB6D-3637-0726-B53D-FAF05436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60652A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1027" name="shpKleurvlakOnder">
            <a:extLst>
              <a:ext uri="{FF2B5EF4-FFF2-40B4-BE49-F238E27FC236}">
                <a16:creationId xmlns:a16="http://schemas.microsoft.com/office/drawing/2014/main" id="{14B8EFA5-8825-4A4E-1486-FC37150B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1425"/>
            <a:ext cx="9144000" cy="539750"/>
          </a:xfrm>
          <a:prstGeom prst="rect">
            <a:avLst/>
          </a:prstGeom>
          <a:solidFill>
            <a:srgbClr val="60652A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B3B805EC-6D00-6C72-5B50-A075C53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  <a:endParaRPr lang="en-US" altLang="nl-NL"/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E06F6530-23C0-A490-773A-6364083CF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2ADBE9B-A5EF-EEEA-B9C8-02B538160B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362700"/>
            <a:ext cx="4156075" cy="315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46227D-162C-AA23-5F1E-54A95A3687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" y="6362700"/>
            <a:ext cx="712788" cy="36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fld id="{977AF9EA-8411-4963-B52B-8215D48A181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pic>
        <p:nvPicPr>
          <p:cNvPr id="1032" name="shpDatum" descr="RO__vervolgpagina~LPPT.png">
            <a:extLst>
              <a:ext uri="{FF2B5EF4-FFF2-40B4-BE49-F238E27FC236}">
                <a16:creationId xmlns:a16="http://schemas.microsoft.com/office/drawing/2014/main" id="{7CD6CAD0-382C-F190-1650-CA6196283A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160338" indent="296863" algn="l" rtl="0" eaLnBrk="0" fontAlgn="base" hangingPunct="0">
        <a:spcBef>
          <a:spcPct val="20000"/>
        </a:spcBef>
        <a:spcAft>
          <a:spcPct val="0"/>
        </a:spcAft>
        <a:buClr>
          <a:srgbClr val="606528"/>
        </a:buClr>
        <a:buSzPct val="65000"/>
        <a:buFont typeface="Verdana" panose="020B0604030504040204" pitchFamily="34" charset="0"/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2pPr>
      <a:lvl3pPr marL="404813" indent="509588" algn="l" rtl="0" eaLnBrk="0" fontAlgn="base" hangingPunct="0">
        <a:spcBef>
          <a:spcPct val="20000"/>
        </a:spcBef>
        <a:spcAft>
          <a:spcPct val="0"/>
        </a:spcAft>
        <a:buClr>
          <a:srgbClr val="606528"/>
        </a:buClr>
        <a:buSzPct val="65000"/>
        <a:buFont typeface="Verdana" panose="020B0604030504040204" pitchFamily="34" charset="0"/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3pPr>
      <a:lvl4pPr marL="641350" indent="730250" algn="l" rtl="0" eaLnBrk="0" fontAlgn="base" hangingPunct="0">
        <a:spcBef>
          <a:spcPct val="20000"/>
        </a:spcBef>
        <a:spcAft>
          <a:spcPct val="0"/>
        </a:spcAft>
        <a:buClr>
          <a:srgbClr val="606528"/>
        </a:buClr>
        <a:buSzPct val="65000"/>
        <a:buFont typeface="Verdana" panose="020B0604030504040204" pitchFamily="34" charset="0"/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817563" indent="-7938" algn="l" rtl="0" eaLnBrk="0" fontAlgn="base" hangingPunct="0">
        <a:spcBef>
          <a:spcPct val="20000"/>
        </a:spcBef>
        <a:spcAft>
          <a:spcPct val="0"/>
        </a:spcAft>
        <a:buClr>
          <a:srgbClr val="606528"/>
        </a:buClr>
        <a:buSzPct val="65000"/>
        <a:buFont typeface="Verdana" panose="020B0604030504040204" pitchFamily="34" charset="0"/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1274763" indent="-7938" algn="l" rtl="0" eaLnBrk="1" fontAlgn="base" hangingPunct="1">
        <a:spcBef>
          <a:spcPct val="20000"/>
        </a:spcBef>
        <a:spcAft>
          <a:spcPct val="0"/>
        </a:spcAft>
        <a:buClr>
          <a:srgbClr val="606528"/>
        </a:buClr>
        <a:buSzPct val="65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</a:defRPr>
      </a:lvl6pPr>
      <a:lvl7pPr marL="1731963" indent="-7938" algn="l" rtl="0" eaLnBrk="1" fontAlgn="base" hangingPunct="1">
        <a:spcBef>
          <a:spcPct val="20000"/>
        </a:spcBef>
        <a:spcAft>
          <a:spcPct val="0"/>
        </a:spcAft>
        <a:buClr>
          <a:srgbClr val="606528"/>
        </a:buClr>
        <a:buSzPct val="65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</a:defRPr>
      </a:lvl7pPr>
      <a:lvl8pPr marL="2189163" indent="-7938" algn="l" rtl="0" eaLnBrk="1" fontAlgn="base" hangingPunct="1">
        <a:spcBef>
          <a:spcPct val="20000"/>
        </a:spcBef>
        <a:spcAft>
          <a:spcPct val="0"/>
        </a:spcAft>
        <a:buClr>
          <a:srgbClr val="606528"/>
        </a:buClr>
        <a:buSzPct val="65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</a:defRPr>
      </a:lvl8pPr>
      <a:lvl9pPr marL="2646363" indent="-7938" algn="l" rtl="0" eaLnBrk="1" fontAlgn="base" hangingPunct="1">
        <a:spcBef>
          <a:spcPct val="20000"/>
        </a:spcBef>
        <a:spcAft>
          <a:spcPct val="0"/>
        </a:spcAft>
        <a:buClr>
          <a:srgbClr val="606528"/>
        </a:buClr>
        <a:buSzPct val="65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9E7FE4E1-B273-410B-AAD9-A3B5DF4522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6250" y="1052514"/>
            <a:ext cx="8192691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C4EA32-58E5-4BDE-8AA4-B42512BB0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2289175"/>
            <a:ext cx="8192691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9FC4D4CC-5A2C-433A-B72A-0ADF22AF2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250" y="6543676"/>
            <a:ext cx="375285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D95BE-E185-48B9-BC43-C80A30C9F448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4E77B411-54DD-4957-8BD3-BAD8760C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250" y="6221413"/>
            <a:ext cx="375285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173885DA-1F21-4B94-ADCC-DB07211EE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6221413"/>
            <a:ext cx="3754041" cy="322262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DC396786-9920-4FCA-97E1-FEA6E1A0BC0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031" name="Afbeelding 7">
            <a:extLst>
              <a:ext uri="{FF2B5EF4-FFF2-40B4-BE49-F238E27FC236}">
                <a16:creationId xmlns:a16="http://schemas.microsoft.com/office/drawing/2014/main" id="{DF466BBA-5F63-401B-93A6-E0E68135D0A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  <p:sldLayoutId id="2147484410" r:id="rId14"/>
    <p:sldLayoutId id="2147484411" r:id="rId15"/>
    <p:sldLayoutId id="2147484412" r:id="rId16"/>
    <p:sldLayoutId id="2147484413" r:id="rId17"/>
    <p:sldLayoutId id="2147484414" r:id="rId18"/>
    <p:sldLayoutId id="2147484415" r:id="rId19"/>
    <p:sldLayoutId id="2147484416" r:id="rId20"/>
    <p:sldLayoutId id="2147484417" r:id="rId21"/>
    <p:sldLayoutId id="2147484418" r:id="rId22"/>
    <p:sldLayoutId id="2147484419" r:id="rId23"/>
    <p:sldLayoutId id="2147484420" r:id="rId24"/>
    <p:sldLayoutId id="2147484421" r:id="rId25"/>
    <p:sldLayoutId id="2147484422" r:id="rId26"/>
    <p:sldLayoutId id="2147484423" r:id="rId27"/>
    <p:sldLayoutId id="2147484424" r:id="rId28"/>
    <p:sldLayoutId id="2147484425" r:id="rId29"/>
    <p:sldLayoutId id="2147484426" r:id="rId30"/>
    <p:sldLayoutId id="2147484427" r:id="rId31"/>
    <p:sldLayoutId id="2147484428" r:id="rId32"/>
    <p:sldLayoutId id="2147484429" r:id="rId33"/>
    <p:sldLayoutId id="2147484430" r:id="rId34"/>
    <p:sldLayoutId id="2147484431" r:id="rId35"/>
    <p:sldLayoutId id="2147484432" r:id="rId36"/>
    <p:sldLayoutId id="2147484433" r:id="rId37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9pPr>
    </p:titleStyle>
    <p:bodyStyle>
      <a:lvl1pPr marL="236935" indent="-236935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3693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3693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44166" indent="-236935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2291" indent="-236935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5C1BF8F8-EC48-4717-B8DE-EE0C877A0F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6250" y="1052514"/>
            <a:ext cx="8192691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640A8A-A3EC-4190-99D7-3B944A08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2289175"/>
            <a:ext cx="8192691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E330B0AF-D693-4217-9EDF-C4504ACF7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250" y="6543676"/>
            <a:ext cx="375285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88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CF968-F8F9-4D0A-8B03-975B811C35A9}" type="datetime1">
              <a:rPr lang="nl-NL"/>
              <a:pPr>
                <a:defRPr/>
              </a:pPr>
              <a:t>28-11-2024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18D04B67-7FBC-4F4F-B4CA-F963801F6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250" y="6221413"/>
            <a:ext cx="375285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88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9A1CE0FB-5D5B-4963-AC67-2808AD9F8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6221413"/>
            <a:ext cx="3754041" cy="322262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A880E826-B5AE-40D4-BCAE-6361095717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2055" name="Afbeelding 7">
            <a:extLst>
              <a:ext uri="{FF2B5EF4-FFF2-40B4-BE49-F238E27FC236}">
                <a16:creationId xmlns:a16="http://schemas.microsoft.com/office/drawing/2014/main" id="{E5DA3171-00EE-486F-A117-F73915521B4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4229100" y="1588"/>
            <a:ext cx="68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0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  <p:sldLayoutId id="2147484449" r:id="rId15"/>
    <p:sldLayoutId id="2147484450" r:id="rId16"/>
    <p:sldLayoutId id="2147484451" r:id="rId17"/>
    <p:sldLayoutId id="2147484452" r:id="rId18"/>
    <p:sldLayoutId id="2147484453" r:id="rId19"/>
    <p:sldLayoutId id="2147484454" r:id="rId20"/>
    <p:sldLayoutId id="2147484455" r:id="rId21"/>
    <p:sldLayoutId id="2147484456" r:id="rId22"/>
    <p:sldLayoutId id="2147484457" r:id="rId23"/>
    <p:sldLayoutId id="2147484458" r:id="rId24"/>
    <p:sldLayoutId id="2147484459" r:id="rId25"/>
    <p:sldLayoutId id="2147484460" r:id="rId26"/>
    <p:sldLayoutId id="2147484461" r:id="rId27"/>
    <p:sldLayoutId id="2147484462" r:id="rId28"/>
    <p:sldLayoutId id="2147484463" r:id="rId29"/>
    <p:sldLayoutId id="2147484464" r:id="rId30"/>
    <p:sldLayoutId id="2147484465" r:id="rId31"/>
    <p:sldLayoutId id="2147484466" r:id="rId32"/>
    <p:sldLayoutId id="2147484467" r:id="rId33"/>
    <p:sldLayoutId id="2147484468" r:id="rId34"/>
    <p:sldLayoutId id="2147484469" r:id="rId35"/>
    <p:sldLayoutId id="2147484470" r:id="rId36"/>
    <p:sldLayoutId id="2147484471" r:id="rId37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9pPr>
    </p:titleStyle>
    <p:bodyStyle>
      <a:lvl1pPr marL="236935" indent="-236935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3693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3693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44166" indent="-236935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2291" indent="-236935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duo.nl/zakelijk/diploma/diplomas/uittreksel-mijn-diplomas-controleren.j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ndertitel 4">
            <a:extLst>
              <a:ext uri="{FF2B5EF4-FFF2-40B4-BE49-F238E27FC236}">
                <a16:creationId xmlns:a16="http://schemas.microsoft.com/office/drawing/2014/main" id="{C9179B98-44C2-7AD7-D8C1-1466A47FFB7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788024" y="4070601"/>
            <a:ext cx="4068514" cy="1573213"/>
          </a:xfrm>
        </p:spPr>
        <p:txBody>
          <a:bodyPr/>
          <a:lstStyle/>
          <a:p>
            <a:pPr marL="0" indent="0" algn="ctr" eaLnBrk="1" hangingPunct="1">
              <a:defRPr/>
            </a:pPr>
            <a:endParaRPr lang="nl-NL" sz="1800" dirty="0">
              <a:ea typeface="+mn-ea"/>
            </a:endParaRPr>
          </a:p>
          <a:p>
            <a:pPr marL="0" indent="0" algn="r" eaLnBrk="1" hangingPunct="1">
              <a:defRPr/>
            </a:pPr>
            <a:endParaRPr lang="nl-NL" sz="1800" dirty="0">
              <a:ea typeface="+mn-ea"/>
            </a:endParaRPr>
          </a:p>
          <a:p>
            <a:pPr marL="0" indent="0" algn="r" eaLnBrk="1" hangingPunct="1">
              <a:defRPr/>
            </a:pPr>
            <a:endParaRPr lang="nl-NL" sz="1600" dirty="0">
              <a:ea typeface="+mn-ea"/>
            </a:endParaRPr>
          </a:p>
          <a:p>
            <a:pPr marL="0" indent="0" algn="r" eaLnBrk="1" hangingPunct="1">
              <a:defRPr/>
            </a:pPr>
            <a:r>
              <a:rPr lang="nl-NL" sz="1600" dirty="0">
                <a:ea typeface="+mn-ea"/>
              </a:rPr>
              <a:t> 28 november 2024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nl-NL" sz="2800" dirty="0">
              <a:ea typeface="+mn-ea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E0EA0952-8AC3-9D5A-AA9E-06E8CFB1CB6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860032" y="3429000"/>
            <a:ext cx="3598862" cy="942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nl-NL" sz="1800" b="1" kern="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nl-NL" sz="18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18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1800" b="1" kern="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isstanden in het opleiden in de zorgsector</a:t>
            </a:r>
            <a:br>
              <a:rPr lang="nl-NL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altLang="nl-NL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10F34-53FE-F328-CCDB-40717742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44" y="2519700"/>
            <a:ext cx="8169275" cy="571500"/>
          </a:xfrm>
        </p:spPr>
        <p:txBody>
          <a:bodyPr/>
          <a:lstStyle/>
          <a:p>
            <a:r>
              <a:rPr lang="nl-NL" dirty="0"/>
              <a:t>Belangrijkste constateringen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DBED56-5A10-6FCF-39D4-C52BE9DF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429000"/>
            <a:ext cx="8169275" cy="2461891"/>
          </a:xfrm>
        </p:spPr>
        <p:txBody>
          <a:bodyPr/>
          <a:lstStyle/>
          <a:p>
            <a:r>
              <a:rPr lang="nl-NL" dirty="0"/>
              <a:t>- Spookzorginstelling / fictief leerbedrijf / lege BV </a:t>
            </a:r>
          </a:p>
          <a:p>
            <a:r>
              <a:rPr lang="nl-NL" dirty="0"/>
              <a:t>- Aftekenstages / koopstages</a:t>
            </a:r>
          </a:p>
          <a:p>
            <a:r>
              <a:rPr lang="nl-NL" dirty="0"/>
              <a:t>- Geen of zeer beperkte begeleiding</a:t>
            </a:r>
          </a:p>
          <a:p>
            <a:r>
              <a:rPr lang="nl-NL" dirty="0"/>
              <a:t>- Veel stagiaires in bedrijf met weinig werknemers / cliënten </a:t>
            </a:r>
          </a:p>
          <a:p>
            <a:r>
              <a:rPr lang="nl-NL" dirty="0"/>
              <a:t>- Risico’s bij examineren in de praktijk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B2F094-10C9-C772-2E65-80B6F791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9" y="1535244"/>
            <a:ext cx="4286250" cy="8763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52C3140-99B4-BA43-5406-0E0B2462B2A9}"/>
              </a:ext>
            </a:extLst>
          </p:cNvPr>
          <p:cNvSpPr txBox="1">
            <a:spLocks/>
          </p:cNvSpPr>
          <p:nvPr/>
        </p:nvSpPr>
        <p:spPr bwMode="auto">
          <a:xfrm>
            <a:off x="179512" y="175931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>
                <a:solidFill>
                  <a:schemeClr val="bg1"/>
                </a:solidFill>
              </a:rPr>
              <a:t>BPV / Stage</a:t>
            </a:r>
          </a:p>
        </p:txBody>
      </p:sp>
    </p:spTree>
    <p:extLst>
      <p:ext uri="{BB962C8B-B14F-4D97-AF65-F5344CB8AC3E}">
        <p14:creationId xmlns:p14="http://schemas.microsoft.com/office/powerpoint/2010/main" val="153542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9B84502-4A41-417F-A880-2CB3C708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2" y="2071130"/>
            <a:ext cx="8169275" cy="3806141"/>
          </a:xfrm>
        </p:spPr>
        <p:txBody>
          <a:bodyPr/>
          <a:lstStyle/>
          <a:p>
            <a:pPr marL="0" indent="0"/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In kaart brengen ondermijning </a:t>
            </a:r>
            <a:r>
              <a:rPr lang="nl-NL" dirty="0" err="1"/>
              <a:t>bpv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Analyses klachten en signalen van en over leerbedrijven</a:t>
            </a:r>
          </a:p>
          <a:p>
            <a:pPr marL="285750" indent="-285750">
              <a:buFontTx/>
              <a:buChar char="-"/>
            </a:pPr>
            <a:r>
              <a:rPr lang="nl-NL" dirty="0"/>
              <a:t>Analyse bestanden SBB en IGJ</a:t>
            </a:r>
          </a:p>
          <a:p>
            <a:pPr marL="285750" indent="-285750">
              <a:buFontTx/>
              <a:buChar char="-"/>
            </a:pPr>
            <a:r>
              <a:rPr lang="nl-NL" dirty="0"/>
              <a:t>Werkwijze verbeteren bij nieuwe leerbedrijven en nieuwe praktijkopleiders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Beter zicht krijgen op erkende leerbedrijven en praktijkopleiders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Mogelijkheden onderzoeken voor inrichten platform om informatie/casussen te delen door onderwijsinstellingen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0" indent="0"/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AC6F22B-2794-B2D5-D9B5-543A0F75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3488"/>
            <a:ext cx="8765721" cy="755352"/>
          </a:xfrm>
        </p:spPr>
        <p:txBody>
          <a:bodyPr/>
          <a:lstStyle/>
          <a:p>
            <a:r>
              <a:rPr lang="nl-NL" dirty="0"/>
              <a:t>Concrete acties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BBACC6-9C6F-11BF-CE15-360260E5524C}"/>
              </a:ext>
            </a:extLst>
          </p:cNvPr>
          <p:cNvSpPr txBox="1">
            <a:spLocks/>
          </p:cNvSpPr>
          <p:nvPr/>
        </p:nvSpPr>
        <p:spPr bwMode="auto">
          <a:xfrm>
            <a:off x="179512" y="175931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>
                <a:solidFill>
                  <a:schemeClr val="bg1"/>
                </a:solidFill>
              </a:rPr>
              <a:t>BPV / Stage</a:t>
            </a:r>
          </a:p>
        </p:txBody>
      </p:sp>
    </p:spTree>
    <p:extLst>
      <p:ext uri="{BB962C8B-B14F-4D97-AF65-F5344CB8AC3E}">
        <p14:creationId xmlns:p14="http://schemas.microsoft.com/office/powerpoint/2010/main" val="358869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9B84502-4A41-417F-A880-2CB3C708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2" y="2071131"/>
            <a:ext cx="8169275" cy="2808312"/>
          </a:xfrm>
        </p:spPr>
        <p:txBody>
          <a:bodyPr/>
          <a:lstStyle/>
          <a:p>
            <a:pPr marL="0" indent="0"/>
            <a:r>
              <a:rPr lang="nl-NL" dirty="0"/>
              <a:t>Niet uitputtend!</a:t>
            </a:r>
          </a:p>
          <a:p>
            <a:pPr marL="0" indent="0"/>
            <a:r>
              <a:rPr lang="nl-NL" dirty="0"/>
              <a:t>- Bedrijfsgeschiedenis</a:t>
            </a:r>
          </a:p>
          <a:p>
            <a:pPr marL="0" indent="0"/>
            <a:r>
              <a:rPr lang="nl-NL" dirty="0"/>
              <a:t>- Mailadres, postadres, website van een organisatie</a:t>
            </a:r>
          </a:p>
          <a:p>
            <a:pPr marL="0" indent="0"/>
            <a:r>
              <a:rPr lang="nl-NL" dirty="0"/>
              <a:t>- Stagebezoek: kantoor of omgeving met cliënten? </a:t>
            </a:r>
          </a:p>
          <a:p>
            <a:pPr marL="0" indent="0"/>
            <a:r>
              <a:rPr lang="nl-NL" dirty="0"/>
              <a:t>- Wie tekent de stage-opdrachten?</a:t>
            </a:r>
          </a:p>
          <a:p>
            <a:pPr marL="0" indent="0"/>
            <a:r>
              <a:rPr lang="nl-NL" dirty="0"/>
              <a:t>- Handelt begeleider in opdracht van het leerbedrijf?</a:t>
            </a:r>
          </a:p>
          <a:p>
            <a:pPr marL="0" indent="0"/>
            <a:r>
              <a:rPr lang="nl-NL" dirty="0"/>
              <a:t>- Wat is de ratio begeleiders – studenten?</a:t>
            </a:r>
          </a:p>
          <a:p>
            <a:pPr marL="0" indent="0"/>
            <a:r>
              <a:rPr lang="nl-NL" dirty="0"/>
              <a:t>- Aantal studenten bij het leerbedrijf</a:t>
            </a:r>
          </a:p>
          <a:p>
            <a:pPr marL="0" indent="0"/>
            <a:r>
              <a:rPr lang="nl-NL" dirty="0"/>
              <a:t>- Wat is het opleidingsniveau van de begeleider?</a:t>
            </a:r>
          </a:p>
          <a:p>
            <a:pPr marL="0" indent="0"/>
            <a:r>
              <a:rPr lang="nl-NL" dirty="0"/>
              <a:t>- Vraag naar (en borg) ervaringen student</a:t>
            </a:r>
          </a:p>
          <a:p>
            <a:pPr marL="0" indent="0"/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AC6F22B-2794-B2D5-D9B5-543A0F75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3488"/>
            <a:ext cx="8765721" cy="755352"/>
          </a:xfrm>
        </p:spPr>
        <p:txBody>
          <a:bodyPr/>
          <a:lstStyle/>
          <a:p>
            <a:r>
              <a:rPr lang="nl-NL" dirty="0"/>
              <a:t>Waar kan een onderwijsinstelling naar kijken (</a:t>
            </a:r>
            <a:r>
              <a:rPr lang="nl-NL" dirty="0" err="1"/>
              <a:t>risico-analyse</a:t>
            </a:r>
            <a:r>
              <a:rPr lang="nl-NL" dirty="0"/>
              <a:t>)?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BBACC6-9C6F-11BF-CE15-360260E5524C}"/>
              </a:ext>
            </a:extLst>
          </p:cNvPr>
          <p:cNvSpPr txBox="1">
            <a:spLocks/>
          </p:cNvSpPr>
          <p:nvPr/>
        </p:nvSpPr>
        <p:spPr bwMode="auto">
          <a:xfrm>
            <a:off x="179512" y="175931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>
                <a:solidFill>
                  <a:schemeClr val="bg1"/>
                </a:solidFill>
              </a:rPr>
              <a:t>BPV / Stage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EB79D4-C3AF-BF77-757B-893AA848A719}"/>
              </a:ext>
            </a:extLst>
          </p:cNvPr>
          <p:cNvSpPr txBox="1"/>
          <p:nvPr/>
        </p:nvSpPr>
        <p:spPr>
          <a:xfrm>
            <a:off x="323528" y="5733256"/>
            <a:ext cx="875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900079"/>
                </a:solidFill>
              </a:rPr>
              <a:t>Wat zijn je eigen kwaliteitseisen voor een stagebedrijf?</a:t>
            </a:r>
          </a:p>
        </p:txBody>
      </p:sp>
    </p:spTree>
    <p:extLst>
      <p:ext uri="{BB962C8B-B14F-4D97-AF65-F5344CB8AC3E}">
        <p14:creationId xmlns:p14="http://schemas.microsoft.com/office/powerpoint/2010/main" val="131507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BD140-2859-D30F-FDEC-D5B47F64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995857"/>
            <a:ext cx="6126956" cy="42862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Verdana"/>
              </a:rPr>
              <a:t>Mijn diploma’s - DUO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5B4A9A-9AF5-953D-4098-F46A631F1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92796"/>
            <a:ext cx="4680520" cy="3996444"/>
          </a:xfrm>
        </p:spPr>
        <p:txBody>
          <a:bodyPr/>
          <a:lstStyle/>
          <a:p>
            <a:pPr marL="160735" indent="-160735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nl-NL" kern="1200" dirty="0">
                <a:solidFill>
                  <a:prstClr val="black"/>
                </a:solidFill>
                <a:ea typeface="Verdana" pitchFamily="34" charset="0"/>
              </a:rPr>
              <a:t>Melding vervalste uittreksels neemt toe, met name binnen zorg &amp; welzijn, </a:t>
            </a:r>
            <a:br>
              <a:rPr lang="nl-NL" kern="1200" dirty="0">
                <a:solidFill>
                  <a:prstClr val="black"/>
                </a:solidFill>
                <a:ea typeface="Verdana" pitchFamily="34" charset="0"/>
              </a:rPr>
            </a:br>
            <a:r>
              <a:rPr lang="nl-NL" kern="1200" dirty="0">
                <a:solidFill>
                  <a:prstClr val="black"/>
                </a:solidFill>
                <a:ea typeface="Verdana" pitchFamily="34" charset="0"/>
              </a:rPr>
              <a:t>DUO doet altijd aangifte</a:t>
            </a:r>
          </a:p>
          <a:p>
            <a:pPr marL="0" indent="0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nl-NL" kern="1200" dirty="0">
              <a:solidFill>
                <a:prstClr val="black"/>
              </a:solidFill>
              <a:ea typeface="Verdana" pitchFamily="34" charset="0"/>
            </a:endParaRPr>
          </a:p>
          <a:p>
            <a:pPr marL="160735" indent="-160735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nl-NL" dirty="0"/>
              <a:t>Sinds 2007 worden mbo-diploma’s geregistreerd</a:t>
            </a:r>
          </a:p>
          <a:p>
            <a:pPr marL="0" indent="0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nl-NL" dirty="0"/>
          </a:p>
          <a:p>
            <a:pPr marL="160735" indent="-160735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nl-NL" dirty="0"/>
              <a:t>Via Mijn diploma’s kan echtheid van een diploma worden vastgesteld</a:t>
            </a:r>
          </a:p>
          <a:p>
            <a:pPr marL="0" indent="0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nl-NL" kern="1200" dirty="0">
              <a:solidFill>
                <a:prstClr val="black"/>
              </a:solidFill>
              <a:ea typeface="Verdana" pitchFamily="34" charset="0"/>
            </a:endParaRPr>
          </a:p>
          <a:p>
            <a:pPr marL="160735" indent="-160735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nl-NL" kern="1200" dirty="0">
                <a:solidFill>
                  <a:prstClr val="black"/>
                </a:solidFill>
                <a:ea typeface="Verdana" pitchFamily="34" charset="0"/>
              </a:rPr>
              <a:t>Validatietool digitaal uittreksel Mijn diploma’s begin 2025 live</a:t>
            </a:r>
          </a:p>
          <a:p>
            <a:pPr marL="0" indent="0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nl-NL" kern="1200" dirty="0">
              <a:solidFill>
                <a:prstClr val="black"/>
              </a:solidFill>
              <a:ea typeface="Verdana" pitchFamily="34" charset="0"/>
            </a:endParaRPr>
          </a:p>
          <a:p>
            <a:pPr marL="0" indent="0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nl-NL" sz="1238" kern="1200" dirty="0">
              <a:solidFill>
                <a:prstClr val="black"/>
              </a:solidFill>
              <a:latin typeface="Verdana" panose="020B0604030504040204" pitchFamily="34" charset="0"/>
              <a:ea typeface="Verdana" pitchFamily="34" charset="0"/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3EE9CF48-706C-504A-B391-E7476EB146E0}"/>
              </a:ext>
            </a:extLst>
          </p:cNvPr>
          <p:cNvSpPr/>
          <p:nvPr/>
        </p:nvSpPr>
        <p:spPr>
          <a:xfrm>
            <a:off x="5760133" y="1664030"/>
            <a:ext cx="2660662" cy="1668558"/>
          </a:xfrm>
          <a:prstGeom prst="ellipse">
            <a:avLst/>
          </a:prstGeom>
          <a:noFill/>
          <a:ln w="825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Aangiftes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200" b="1" dirty="0">
              <a:solidFill>
                <a:srgbClr val="EA6E1A"/>
              </a:solidFill>
              <a:latin typeface="Verdana"/>
              <a:ea typeface="ＭＳ Ｐゴシック"/>
            </a:endParaRPr>
          </a:p>
          <a:p>
            <a:pPr defTabSz="514350">
              <a:defRPr/>
            </a:pP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 </a:t>
            </a:r>
            <a:r>
              <a:rPr lang="nl-NL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6</a:t>
            </a:r>
          </a:p>
          <a:p>
            <a:pPr defTabSz="514350">
              <a:defRPr/>
            </a:pP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nl-NL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</a:t>
            </a:r>
          </a:p>
          <a:p>
            <a:pPr defTabSz="514350">
              <a:defRPr/>
            </a:pP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 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nl-NL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97</a:t>
            </a:r>
          </a:p>
          <a:p>
            <a:pPr defTabSz="514350">
              <a:defRPr/>
            </a:pP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nl-NL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nl-NL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100 tot nu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EA6E1A"/>
              </a:solidFill>
              <a:latin typeface="Verdana"/>
              <a:ea typeface="ＭＳ Ｐゴシック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8DF95C1-F7D1-E0D2-748E-3C8FA90528BF}"/>
              </a:ext>
            </a:extLst>
          </p:cNvPr>
          <p:cNvSpPr/>
          <p:nvPr/>
        </p:nvSpPr>
        <p:spPr>
          <a:xfrm>
            <a:off x="5760133" y="3572136"/>
            <a:ext cx="2660662" cy="1740672"/>
          </a:xfrm>
          <a:prstGeom prst="ellipse">
            <a:avLst/>
          </a:prstGeom>
          <a:noFill/>
          <a:ln w="793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9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Informatieverzoek van opsporingsdiensten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r>
              <a:rPr lang="nl-NL" sz="1200" b="1" dirty="0">
                <a:solidFill>
                  <a:srgbClr val="EA6E1A"/>
                </a:solidFill>
                <a:latin typeface="Verdana"/>
                <a:ea typeface="ＭＳ Ｐゴシック"/>
              </a:rPr>
              <a:t>   </a:t>
            </a:r>
            <a:r>
              <a:rPr lang="nl-NL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sz="1200" b="1" dirty="0">
                <a:solidFill>
                  <a:srgbClr val="85C3C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nl-NL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186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2024 </a:t>
            </a:r>
            <a:r>
              <a:rPr lang="nl-NL" sz="1200" b="1" dirty="0">
                <a:solidFill>
                  <a:srgbClr val="85C3C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nl-NL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sz="1200" b="1" dirty="0">
                <a:solidFill>
                  <a:srgbClr val="ED7D3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nl-NL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454 tot nu</a:t>
            </a:r>
            <a:endParaRPr lang="nl-NL" sz="1200" b="1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C73128-549B-BDDD-CF26-07D6059CB708}"/>
              </a:ext>
            </a:extLst>
          </p:cNvPr>
          <p:cNvSpPr txBox="1">
            <a:spLocks/>
          </p:cNvSpPr>
          <p:nvPr/>
        </p:nvSpPr>
        <p:spPr bwMode="auto">
          <a:xfrm>
            <a:off x="251520" y="184809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>
                <a:solidFill>
                  <a:schemeClr val="bg1"/>
                </a:solidFill>
                <a:latin typeface="Verdana"/>
              </a:rPr>
              <a:t>Mijn diploma’s - DUO</a:t>
            </a:r>
            <a:endParaRPr lang="nl-NL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BD140-2859-D30F-FDEC-D5B47F64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6318702" cy="428625"/>
          </a:xfrm>
        </p:spPr>
        <p:txBody>
          <a:bodyPr/>
          <a:lstStyle/>
          <a:p>
            <a:r>
              <a:rPr lang="nl-NL" sz="1500" kern="1200" dirty="0">
                <a:solidFill>
                  <a:schemeClr val="bg1"/>
                </a:solidFill>
              </a:rPr>
              <a:t>    </a:t>
            </a:r>
            <a:r>
              <a:rPr lang="nl-NL" kern="1200" dirty="0">
                <a:solidFill>
                  <a:schemeClr val="bg1"/>
                </a:solidFill>
              </a:rPr>
              <a:t>Mijn diploma’s - DUO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5B4A9A-9AF5-953D-4098-F46A631F1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035" y="1808820"/>
            <a:ext cx="4504115" cy="3663293"/>
          </a:xfrm>
        </p:spPr>
        <p:txBody>
          <a:bodyPr/>
          <a:lstStyle/>
          <a:p>
            <a:pPr marL="0" indent="0" defTabSz="514350"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nl-NL" sz="1238" kern="1200" dirty="0">
              <a:solidFill>
                <a:prstClr val="black"/>
              </a:solidFill>
              <a:latin typeface="Verdana" panose="020B0604030504040204" pitchFamily="34" charset="0"/>
              <a:ea typeface="Verdana" pitchFamily="34" charset="0"/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59CA22-11E7-81D4-AB6A-38826333E359}"/>
              </a:ext>
            </a:extLst>
          </p:cNvPr>
          <p:cNvSpPr txBox="1"/>
          <p:nvPr/>
        </p:nvSpPr>
        <p:spPr>
          <a:xfrm>
            <a:off x="880340" y="1916832"/>
            <a:ext cx="61046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lvl="1" indent="-214313">
              <a:spcBef>
                <a:spcPct val="20000"/>
              </a:spcBef>
              <a:buClr>
                <a:srgbClr val="00B0F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  <a:latin typeface="Verdana hoofdtekst"/>
                <a:ea typeface="Verdana" pitchFamily="34" charset="0"/>
              </a:rPr>
              <a:t>Informatievoorziening richting werkgevers over de controle van het digitale diploma. </a:t>
            </a:r>
            <a:r>
              <a:rPr lang="nl-NL" sz="2000" kern="0" dirty="0">
                <a:solidFill>
                  <a:srgbClr val="000000"/>
                </a:solidFill>
                <a:latin typeface="Verdana hoofdtekst"/>
                <a:ea typeface="Verdana" pitchFamily="34" charset="0"/>
                <a:hlinkClick r:id="rId2"/>
              </a:rPr>
              <a:t>Uittreksel Mijn diploma's controleren – Diploma’s – DUO Zakelijk</a:t>
            </a:r>
            <a:endParaRPr lang="nl-NL" sz="2000" kern="0" dirty="0">
              <a:solidFill>
                <a:srgbClr val="000000"/>
              </a:solidFill>
              <a:latin typeface="Verdana hoofdtekst"/>
              <a:ea typeface="Verdana" pitchFamily="34" charset="0"/>
            </a:endParaRPr>
          </a:p>
          <a:p>
            <a:pPr marL="100906" lvl="1" indent="-128588">
              <a:spcBef>
                <a:spcPct val="20000"/>
              </a:spcBef>
              <a:buClr>
                <a:srgbClr val="00B0F0"/>
              </a:buClr>
              <a:buSzPct val="65000"/>
              <a:buFont typeface="Arial" pitchFamily="34" charset="0"/>
              <a:buChar char="•"/>
              <a:defRPr/>
            </a:pPr>
            <a:endParaRPr lang="nl-NL" sz="2000" kern="0" dirty="0">
              <a:solidFill>
                <a:srgbClr val="000000"/>
              </a:solidFill>
              <a:latin typeface="Verdana hoofdtekst"/>
              <a:ea typeface="Verdana" pitchFamily="34" charset="0"/>
            </a:endParaRPr>
          </a:p>
          <a:p>
            <a:pPr marL="214313" lvl="1" indent="-214313">
              <a:spcBef>
                <a:spcPct val="20000"/>
              </a:spcBef>
              <a:buClr>
                <a:srgbClr val="00B0F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  <a:latin typeface="Verdana hoofdtekst"/>
                <a:ea typeface="Verdana" pitchFamily="34" charset="0"/>
              </a:rPr>
              <a:t>Bij fraude met het fysieke diploma, doe altijd aangifte!</a:t>
            </a:r>
          </a:p>
          <a:p>
            <a:pPr marL="100906" lvl="1" indent="-128588">
              <a:spcBef>
                <a:spcPct val="20000"/>
              </a:spcBef>
              <a:buClr>
                <a:srgbClr val="00B0F0"/>
              </a:buClr>
              <a:buSzPct val="65000"/>
              <a:buFont typeface="Arial" pitchFamily="34" charset="0"/>
              <a:buChar char="•"/>
              <a:defRPr/>
            </a:pPr>
            <a:endParaRPr lang="nl-NL" sz="2000" kern="0" dirty="0">
              <a:solidFill>
                <a:srgbClr val="000000"/>
              </a:solidFill>
              <a:latin typeface="Verdana hoofdtekst"/>
              <a:ea typeface="Verdana" pitchFamily="34" charset="0"/>
            </a:endParaRPr>
          </a:p>
          <a:p>
            <a:pPr marL="214313" lvl="1" indent="-214313">
              <a:spcBef>
                <a:spcPct val="20000"/>
              </a:spcBef>
              <a:buClr>
                <a:srgbClr val="00B0F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Verdana hoofdtekst"/>
                <a:ea typeface="Verdana" pitchFamily="34" charset="0"/>
              </a:rPr>
              <a:t>Met meer diplomagegevens kunnen wij beter fraude tegengaan.</a:t>
            </a:r>
          </a:p>
          <a:p>
            <a:pPr marL="160735" lvl="1">
              <a:spcBef>
                <a:spcPct val="20000"/>
              </a:spcBef>
              <a:buClr>
                <a:srgbClr val="00B0F0"/>
              </a:buClr>
              <a:buSzPct val="65000"/>
              <a:defRPr/>
            </a:pPr>
            <a:endParaRPr lang="nl-NL" sz="2000" kern="0" dirty="0">
              <a:solidFill>
                <a:srgbClr val="000000"/>
              </a:solidFill>
              <a:latin typeface="Verdana hoofdtekst"/>
              <a:ea typeface="Verdana" pitchFamily="34" charset="0"/>
            </a:endParaRPr>
          </a:p>
          <a:p>
            <a:pPr marL="218778" lvl="1" indent="-214313">
              <a:spcBef>
                <a:spcPct val="20000"/>
              </a:spcBef>
              <a:buClr>
                <a:srgbClr val="00B0F0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  <a:latin typeface="Verdana hoofdtekst"/>
                <a:ea typeface="Verdana" pitchFamily="34" charset="0"/>
              </a:rPr>
              <a:t>Kunnen wij meedenken of ondersteunen in het kader van voorlichting? Onze contactgegevens zijn bekend bij de organisatie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F368E7-1288-039C-3F5E-7F5D4AFA1D74}"/>
              </a:ext>
            </a:extLst>
          </p:cNvPr>
          <p:cNvSpPr txBox="1"/>
          <p:nvPr/>
        </p:nvSpPr>
        <p:spPr>
          <a:xfrm>
            <a:off x="899592" y="1288605"/>
            <a:ext cx="6085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600" b="1" dirty="0">
                <a:solidFill>
                  <a:srgbClr val="900079"/>
                </a:solidFill>
              </a:rPr>
              <a:t>Oproep aan jullie!</a:t>
            </a:r>
          </a:p>
        </p:txBody>
      </p:sp>
      <p:pic>
        <p:nvPicPr>
          <p:cNvPr id="6" name="Afbeelding 5" descr="Rode megafoon">
            <a:extLst>
              <a:ext uri="{FF2B5EF4-FFF2-40B4-BE49-F238E27FC236}">
                <a16:creationId xmlns:a16="http://schemas.microsoft.com/office/drawing/2014/main" id="{E5DEF6BA-1FC9-EBF2-C6A1-EFF96B284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18" y="2636912"/>
            <a:ext cx="1875513" cy="18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1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5D9BC-9DB7-F0A7-A702-D16DC480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1451433"/>
            <a:ext cx="8169275" cy="571500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Reacties en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B99073-B304-913B-82C4-5D34F66E1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defRPr/>
            </a:pPr>
            <a:endParaRPr lang="nl-NL" dirty="0">
              <a:ea typeface="+mn-ea"/>
            </a:endParaRPr>
          </a:p>
          <a:p>
            <a:pPr lvl="2" indent="0">
              <a:buNone/>
            </a:pPr>
            <a:endParaRPr lang="nl-NL" dirty="0">
              <a:ea typeface="+mn-ea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7B2B452-CBDD-0EA4-B369-847593AC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97251" y="2440309"/>
            <a:ext cx="5714539" cy="19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0D18AFB-BFA3-0EAC-BAE6-40F6AC1D2DBC}"/>
              </a:ext>
            </a:extLst>
          </p:cNvPr>
          <p:cNvSpPr txBox="1">
            <a:spLocks/>
          </p:cNvSpPr>
          <p:nvPr/>
        </p:nvSpPr>
        <p:spPr bwMode="auto">
          <a:xfrm rot="1017901">
            <a:off x="6369659" y="2440309"/>
            <a:ext cx="233307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/>
              <a:t>Recherche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A281854-107C-41AF-EAD3-3F1C410408A4}"/>
              </a:ext>
            </a:extLst>
          </p:cNvPr>
          <p:cNvSpPr txBox="1"/>
          <p:nvPr/>
        </p:nvSpPr>
        <p:spPr>
          <a:xfrm>
            <a:off x="490910" y="4881501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Mail ons met ideeën, dingen die je hebt gezien, tips voor anderen:</a:t>
            </a:r>
          </a:p>
          <a:p>
            <a:r>
              <a:rPr lang="nl-NL" dirty="0">
                <a:solidFill>
                  <a:schemeClr val="tx2"/>
                </a:solidFill>
              </a:rPr>
              <a:t>diplomafraude@owinsp.nl</a:t>
            </a:r>
          </a:p>
        </p:txBody>
      </p:sp>
    </p:spTree>
    <p:extLst>
      <p:ext uri="{BB962C8B-B14F-4D97-AF65-F5344CB8AC3E}">
        <p14:creationId xmlns:p14="http://schemas.microsoft.com/office/powerpoint/2010/main" val="52753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3BDB3-EEF1-C40A-6975-27669415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87" y="2211554"/>
            <a:ext cx="8169275" cy="571500"/>
          </a:xfrm>
        </p:spPr>
        <p:txBody>
          <a:bodyPr/>
          <a:lstStyle/>
          <a:p>
            <a:r>
              <a:rPr lang="nl-NL" dirty="0"/>
              <a:t>Inhoud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5D4A2-5843-006F-81FE-77CC0FFB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2924944"/>
            <a:ext cx="8169275" cy="3228206"/>
          </a:xfrm>
        </p:spPr>
        <p:txBody>
          <a:bodyPr/>
          <a:lstStyle/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Introductie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EVC - dataroom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BPV /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Mijn diploma’s - DUO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DEE261-6F2E-7D24-05B2-93F4C792172D}"/>
              </a:ext>
            </a:extLst>
          </p:cNvPr>
          <p:cNvSpPr txBox="1"/>
          <p:nvPr/>
        </p:nvSpPr>
        <p:spPr>
          <a:xfrm>
            <a:off x="366713" y="1231871"/>
            <a:ext cx="616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900079"/>
                </a:solidFill>
              </a:rPr>
              <a:t>Stand van zaken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DDFFD53-C83E-99F2-34C3-4B62156A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56891" y="2262067"/>
            <a:ext cx="3020396" cy="377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BE80C12-1B17-EF40-5ED9-CB0CA21F757E}"/>
              </a:ext>
            </a:extLst>
          </p:cNvPr>
          <p:cNvSpPr txBox="1">
            <a:spLocks/>
          </p:cNvSpPr>
          <p:nvPr/>
        </p:nvSpPr>
        <p:spPr bwMode="auto">
          <a:xfrm rot="1506089">
            <a:off x="7290897" y="2320333"/>
            <a:ext cx="206292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/>
              <a:t>Recherche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08028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5D9BC-9DB7-F0A7-A702-D16DC480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1412776"/>
            <a:ext cx="8169275" cy="571500"/>
          </a:xfrm>
        </p:spPr>
        <p:txBody>
          <a:bodyPr/>
          <a:lstStyle/>
          <a:p>
            <a:r>
              <a:rPr lang="nl-NL" dirty="0"/>
              <a:t>Wat is er gebeurd?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B99073-B304-913B-82C4-5D34F66E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2469803"/>
            <a:ext cx="8169275" cy="191839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ea typeface="+mn-ea"/>
              </a:rPr>
              <a:t>December 2023: brandbrief van zorgprofessionals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ea typeface="+mn-ea"/>
              </a:rPr>
              <a:t>Juni 2024: verkenning IGJ-SBB-IvhO gepubliceerd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ea typeface="+mn-ea"/>
              </a:rPr>
              <a:t>September 2024: Webinar MBO-raad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ea typeface="+mn-ea"/>
              </a:rPr>
              <a:t>November 2024: brief van OCW aan onderwijsinstellingen over verzilvering EVC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ea typeface="+mn-ea"/>
              </a:rPr>
              <a:t>November 2024: brief aan onderwijsinstellingen over dataroom</a:t>
            </a:r>
          </a:p>
        </p:txBody>
      </p:sp>
    </p:spTree>
    <p:extLst>
      <p:ext uri="{BB962C8B-B14F-4D97-AF65-F5344CB8AC3E}">
        <p14:creationId xmlns:p14="http://schemas.microsoft.com/office/powerpoint/2010/main" val="348502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3E9B-A8B6-95F6-7A86-0BF1507C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Belangrijkste samenwerkingen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8B9C8F-A298-212A-BA85-0E58C231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2012528"/>
            <a:ext cx="8169275" cy="14591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IGJ – SBB – IvhO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Informatie Knooppunt Zorgfraude (IKZ)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Landelijk Informatie en Expertise Centrum Criminele Ondermijning (LIEC)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0C2D77-E85C-11DC-4111-78BC2B35C907}"/>
              </a:ext>
            </a:extLst>
          </p:cNvPr>
          <p:cNvSpPr txBox="1"/>
          <p:nvPr/>
        </p:nvSpPr>
        <p:spPr>
          <a:xfrm>
            <a:off x="1907704" y="4696339"/>
            <a:ext cx="4181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9900CC"/>
                </a:solidFill>
              </a:rPr>
              <a:t>VNG / diverse gemeenten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19C2078-703B-F6D8-65AD-CDB7885BD1E3}"/>
              </a:ext>
            </a:extLst>
          </p:cNvPr>
          <p:cNvSpPr txBox="1"/>
          <p:nvPr/>
        </p:nvSpPr>
        <p:spPr>
          <a:xfrm>
            <a:off x="6732240" y="4030091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DUO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C3F6F7-C1E6-757A-7727-FA19FA8F3681}"/>
              </a:ext>
            </a:extLst>
          </p:cNvPr>
          <p:cNvSpPr txBox="1"/>
          <p:nvPr/>
        </p:nvSpPr>
        <p:spPr>
          <a:xfrm>
            <a:off x="1582186" y="3990522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660033"/>
                </a:solidFill>
              </a:rPr>
              <a:t>IvhO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F29EBA-FF55-4C3D-F168-566789DA29DC}"/>
              </a:ext>
            </a:extLst>
          </p:cNvPr>
          <p:cNvSpPr txBox="1"/>
          <p:nvPr/>
        </p:nvSpPr>
        <p:spPr>
          <a:xfrm>
            <a:off x="4621505" y="5393679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NLA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229E6AE-F966-2B02-3E13-C8E2945601FD}"/>
              </a:ext>
            </a:extLst>
          </p:cNvPr>
          <p:cNvSpPr txBox="1"/>
          <p:nvPr/>
        </p:nvSpPr>
        <p:spPr>
          <a:xfrm>
            <a:off x="3491880" y="4030090"/>
            <a:ext cx="28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Zorgverzekeraars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0A33811-02CA-951D-DCDE-5EB2E8F393C6}"/>
              </a:ext>
            </a:extLst>
          </p:cNvPr>
          <p:cNvSpPr txBox="1"/>
          <p:nvPr/>
        </p:nvSpPr>
        <p:spPr>
          <a:xfrm>
            <a:off x="7031656" y="5500092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9900CC"/>
                </a:solidFill>
              </a:rPr>
              <a:t>OM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9A7BAA3-239A-2E05-0894-9279CE1B9696}"/>
              </a:ext>
            </a:extLst>
          </p:cNvPr>
          <p:cNvSpPr txBox="1"/>
          <p:nvPr/>
        </p:nvSpPr>
        <p:spPr>
          <a:xfrm>
            <a:off x="6404142" y="4927171"/>
            <a:ext cx="178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660033"/>
                </a:solidFill>
              </a:rPr>
              <a:t>Recherche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6492E29-E17F-2BE5-156C-40481CD04F62}"/>
              </a:ext>
            </a:extLst>
          </p:cNvPr>
          <p:cNvSpPr txBox="1"/>
          <p:nvPr/>
        </p:nvSpPr>
        <p:spPr>
          <a:xfrm>
            <a:off x="2339752" y="547680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9900CC"/>
                </a:solidFill>
              </a:rPr>
              <a:t>IGJ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D925563-1D75-B5DC-DB72-FD7B623985DB}"/>
              </a:ext>
            </a:extLst>
          </p:cNvPr>
          <p:cNvSpPr txBox="1"/>
          <p:nvPr/>
        </p:nvSpPr>
        <p:spPr>
          <a:xfrm>
            <a:off x="539552" y="493670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990099"/>
                </a:solidFill>
              </a:rPr>
              <a:t>SBB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33E74E8-E3A6-9817-D446-F83AD6A018D5}"/>
              </a:ext>
            </a:extLst>
          </p:cNvPr>
          <p:cNvSpPr txBox="1"/>
          <p:nvPr/>
        </p:nvSpPr>
        <p:spPr>
          <a:xfrm>
            <a:off x="360642" y="570846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OCW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0F2C872-F509-4819-143D-039AA3C3FC7D}"/>
              </a:ext>
            </a:extLst>
          </p:cNvPr>
          <p:cNvSpPr txBox="1"/>
          <p:nvPr/>
        </p:nvSpPr>
        <p:spPr>
          <a:xfrm>
            <a:off x="7732904" y="4305995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990099"/>
                </a:solidFill>
              </a:rPr>
              <a:t>VWS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4B19F-97E9-D1FD-F9B9-10E465E6138C}"/>
              </a:ext>
            </a:extLst>
          </p:cNvPr>
          <p:cNvSpPr txBox="1"/>
          <p:nvPr/>
        </p:nvSpPr>
        <p:spPr>
          <a:xfrm>
            <a:off x="272018" y="3588343"/>
            <a:ext cx="8599964" cy="2677656"/>
          </a:xfrm>
          <a:prstGeom prst="rect">
            <a:avLst/>
          </a:prstGeom>
          <a:noFill/>
          <a:ln w="34925">
            <a:solidFill>
              <a:srgbClr val="606528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E7E2262-F3B2-6F41-C459-2AC109D15928}"/>
              </a:ext>
            </a:extLst>
          </p:cNvPr>
          <p:cNvSpPr txBox="1"/>
          <p:nvPr/>
        </p:nvSpPr>
        <p:spPr>
          <a:xfrm>
            <a:off x="729834" y="4350786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NZA</a:t>
            </a:r>
          </a:p>
        </p:txBody>
      </p:sp>
    </p:spTree>
    <p:extLst>
      <p:ext uri="{BB962C8B-B14F-4D97-AF65-F5344CB8AC3E}">
        <p14:creationId xmlns:p14="http://schemas.microsoft.com/office/powerpoint/2010/main" val="303939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40D9FE1-0146-1216-360D-48B30A290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148" y="0"/>
            <a:ext cx="513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9FC90-E362-C4B1-FCF7-FE55FAAE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48880"/>
            <a:ext cx="8169275" cy="571500"/>
          </a:xfrm>
        </p:spPr>
        <p:txBody>
          <a:bodyPr/>
          <a:lstStyle/>
          <a:p>
            <a:r>
              <a:rPr lang="nl-NL" sz="4000" b="1" dirty="0"/>
              <a:t>Wat ziet IGJ?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828FE8-5B7D-3891-5F0A-5028A16E7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645024"/>
            <a:ext cx="5509989" cy="23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4D668-9833-E328-7656-AEFBCDF1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9" y="2493389"/>
            <a:ext cx="8169275" cy="571500"/>
          </a:xfrm>
        </p:spPr>
        <p:txBody>
          <a:bodyPr/>
          <a:lstStyle/>
          <a:p>
            <a:r>
              <a:rPr lang="nl-NL" dirty="0"/>
              <a:t>Belangrijkste constateringen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9B4EEA-C502-4BEE-2A1A-681E8FB1A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60" y="3321782"/>
            <a:ext cx="8169275" cy="1486346"/>
          </a:xfrm>
        </p:spPr>
        <p:txBody>
          <a:bodyPr/>
          <a:lstStyle/>
          <a:p>
            <a:r>
              <a:rPr lang="nl-NL" dirty="0"/>
              <a:t>- Sterke groei van aantal EVC-aanbieders</a:t>
            </a:r>
          </a:p>
          <a:p>
            <a:r>
              <a:rPr lang="nl-NL" dirty="0"/>
              <a:t>- Er zijn ook niet-gecertificeerde EVC-aanbieders actief</a:t>
            </a:r>
          </a:p>
          <a:p>
            <a:r>
              <a:rPr lang="nl-NL" dirty="0"/>
              <a:t>- Kwaliteit van EVC-certificaten niet altijd op orde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BEFCBB-8C74-C57A-DF29-D45397BB2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47" y="1363235"/>
            <a:ext cx="4276725" cy="8001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85DF3A7-3510-B528-6C30-129D6129316C}"/>
              </a:ext>
            </a:extLst>
          </p:cNvPr>
          <p:cNvSpPr txBox="1">
            <a:spLocks/>
          </p:cNvSpPr>
          <p:nvPr/>
        </p:nvSpPr>
        <p:spPr bwMode="auto">
          <a:xfrm>
            <a:off x="179512" y="175931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>
                <a:solidFill>
                  <a:schemeClr val="bg1"/>
                </a:solidFill>
              </a:rPr>
              <a:t>EVC</a:t>
            </a:r>
          </a:p>
        </p:txBody>
      </p:sp>
    </p:spTree>
    <p:extLst>
      <p:ext uri="{BB962C8B-B14F-4D97-AF65-F5344CB8AC3E}">
        <p14:creationId xmlns:p14="http://schemas.microsoft.com/office/powerpoint/2010/main" val="363372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9B4EEA-C502-4BEE-2A1A-681E8FB1A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58" y="1729551"/>
            <a:ext cx="8780201" cy="2923315"/>
          </a:xfrm>
        </p:spPr>
        <p:txBody>
          <a:bodyPr/>
          <a:lstStyle/>
          <a:p>
            <a:endParaRPr lang="nl-NL" dirty="0"/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Herzien kwaliteitsstandaarden EVC-stelsel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In kaart brengen EVC-stelsel met Kenniscentrum EVC en betrokken ministeries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Dataroom voor onderwijsinstellingen en SKJ-register</a:t>
            </a:r>
          </a:p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C86E0D5-5E2F-B99D-E29C-82D16E402A0C}"/>
              </a:ext>
            </a:extLst>
          </p:cNvPr>
          <p:cNvSpPr txBox="1">
            <a:spLocks/>
          </p:cNvSpPr>
          <p:nvPr/>
        </p:nvSpPr>
        <p:spPr bwMode="auto">
          <a:xfrm>
            <a:off x="196141" y="130233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/>
              <a:t>Concrete actie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C663B37-231B-0854-330F-FC1EBAA681EC}"/>
              </a:ext>
            </a:extLst>
          </p:cNvPr>
          <p:cNvSpPr txBox="1">
            <a:spLocks/>
          </p:cNvSpPr>
          <p:nvPr/>
        </p:nvSpPr>
        <p:spPr bwMode="auto">
          <a:xfrm>
            <a:off x="179512" y="175931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>
                <a:solidFill>
                  <a:schemeClr val="bg1"/>
                </a:solidFill>
              </a:rPr>
              <a:t>EVC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CDE2A2-548A-F610-CD2A-AF797CFE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96" y="4365104"/>
            <a:ext cx="6797391" cy="18187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81A1AF6-1466-3254-6049-46A859D73013}"/>
              </a:ext>
            </a:extLst>
          </p:cNvPr>
          <p:cNvSpPr txBox="1">
            <a:spLocks/>
          </p:cNvSpPr>
          <p:nvPr/>
        </p:nvSpPr>
        <p:spPr bwMode="auto">
          <a:xfrm rot="582637">
            <a:off x="7049986" y="4510285"/>
            <a:ext cx="233307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/>
              <a:t>Recherche</a:t>
            </a:r>
          </a:p>
        </p:txBody>
      </p:sp>
    </p:spTree>
    <p:extLst>
      <p:ext uri="{BB962C8B-B14F-4D97-AF65-F5344CB8AC3E}">
        <p14:creationId xmlns:p14="http://schemas.microsoft.com/office/powerpoint/2010/main" val="30858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9B4EEA-C502-4BEE-2A1A-681E8FB1A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41" y="4383824"/>
            <a:ext cx="8169275" cy="1853487"/>
          </a:xfrm>
        </p:spPr>
        <p:txBody>
          <a:bodyPr/>
          <a:lstStyle/>
          <a:p>
            <a:endParaRPr lang="nl-NL" dirty="0"/>
          </a:p>
          <a:p>
            <a:r>
              <a:rPr lang="nl-NL" sz="2600" dirty="0">
                <a:solidFill>
                  <a:schemeClr val="tx2"/>
                </a:solidFill>
              </a:rPr>
              <a:t>Algemeen</a:t>
            </a:r>
          </a:p>
          <a:p>
            <a:r>
              <a:rPr lang="nl-NL" dirty="0"/>
              <a:t>- Intimidatie – denk na over hoe te handelen?</a:t>
            </a: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491B221-B2E4-A71C-9936-28CCA2CCE340}"/>
              </a:ext>
            </a:extLst>
          </p:cNvPr>
          <p:cNvSpPr txBox="1">
            <a:spLocks/>
          </p:cNvSpPr>
          <p:nvPr/>
        </p:nvSpPr>
        <p:spPr bwMode="auto">
          <a:xfrm>
            <a:off x="159196" y="1988840"/>
            <a:ext cx="862386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60338" indent="296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528"/>
              </a:buClr>
              <a:buSzPct val="65000"/>
              <a:buFont typeface="Verdana" panose="020B0604030504040204" pitchFamily="34" charset="0"/>
              <a:buChar char="•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404813" indent="509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528"/>
              </a:buClr>
              <a:buSzPct val="65000"/>
              <a:buFont typeface="Verdana" panose="020B0604030504040204" pitchFamily="34" charset="0"/>
              <a:buChar char="•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641350" indent="730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528"/>
              </a:buClr>
              <a:buSzPct val="65000"/>
              <a:buFont typeface="Verdana" panose="020B0604030504040204" pitchFamily="34" charset="0"/>
              <a:buChar char="•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817563" indent="-7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528"/>
              </a:buClr>
              <a:buSzPct val="65000"/>
              <a:buFont typeface="Verdana" panose="020B0604030504040204" pitchFamily="34" charset="0"/>
              <a:buChar char="•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1274763" indent="-7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06528"/>
              </a:buClr>
              <a:buSzPct val="65000"/>
              <a:buFont typeface="Verdana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1731963" indent="-7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06528"/>
              </a:buClr>
              <a:buSzPct val="65000"/>
              <a:buFont typeface="Verdana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2189163" indent="-7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06528"/>
              </a:buClr>
              <a:buSzPct val="65000"/>
              <a:buFont typeface="Verdana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2646363" indent="-7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06528"/>
              </a:buClr>
              <a:buSzPct val="65000"/>
              <a:buFont typeface="Verdana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nl-NL" sz="1800" kern="0" dirty="0"/>
              <a:t>- Ken de EVC-aanbieder / check erkenning EVC-aanbieder</a:t>
            </a:r>
          </a:p>
          <a:p>
            <a:r>
              <a:rPr lang="nl-NL" sz="1800" kern="0" dirty="0"/>
              <a:t>- Check registratie EVC-certificaat</a:t>
            </a:r>
          </a:p>
          <a:p>
            <a:r>
              <a:rPr lang="nl-NL" sz="1800" kern="0" dirty="0"/>
              <a:t>- Is de onderbouwing sterk genoeg?</a:t>
            </a:r>
          </a:p>
          <a:p>
            <a:r>
              <a:rPr lang="nl-NL" sz="1800" kern="0" dirty="0"/>
              <a:t>- Zijn de onderliggende bewijsstukken compleet en echt?</a:t>
            </a:r>
          </a:p>
          <a:p>
            <a:r>
              <a:rPr lang="nl-NL" sz="1800" kern="0" dirty="0"/>
              <a:t>- Heb je de EVC-kandidaat in levende lijve ontmoet? </a:t>
            </a:r>
          </a:p>
          <a:p>
            <a:r>
              <a:rPr lang="nl-NL" sz="1800" kern="0" dirty="0"/>
              <a:t>- Controle op identiteit</a:t>
            </a:r>
          </a:p>
          <a:p>
            <a:r>
              <a:rPr lang="nl-NL" sz="1800" kern="0" dirty="0"/>
              <a:t>- Heb zicht op de assessoren</a:t>
            </a:r>
          </a:p>
          <a:p>
            <a:endParaRPr lang="nl-NL" sz="1800" kern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C86E0D5-5E2F-B99D-E29C-82D16E402A0C}"/>
              </a:ext>
            </a:extLst>
          </p:cNvPr>
          <p:cNvSpPr txBox="1">
            <a:spLocks/>
          </p:cNvSpPr>
          <p:nvPr/>
        </p:nvSpPr>
        <p:spPr bwMode="auto">
          <a:xfrm>
            <a:off x="196141" y="130233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/>
              <a:t>Waar kan de onderwijsinstelling naar kijken?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DF3A7-3510-B528-6C30-129D6129316C}"/>
              </a:ext>
            </a:extLst>
          </p:cNvPr>
          <p:cNvSpPr txBox="1">
            <a:spLocks/>
          </p:cNvSpPr>
          <p:nvPr/>
        </p:nvSpPr>
        <p:spPr bwMode="auto">
          <a:xfrm>
            <a:off x="179512" y="175931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nl-NL" kern="0" dirty="0">
                <a:solidFill>
                  <a:schemeClr val="bg1"/>
                </a:solidFill>
              </a:rPr>
              <a:t>EVC</a:t>
            </a:r>
          </a:p>
        </p:txBody>
      </p:sp>
    </p:spTree>
    <p:extLst>
      <p:ext uri="{BB962C8B-B14F-4D97-AF65-F5344CB8AC3E}">
        <p14:creationId xmlns:p14="http://schemas.microsoft.com/office/powerpoint/2010/main" val="3318844814"/>
      </p:ext>
    </p:extLst>
  </p:cSld>
  <p:clrMapOvr>
    <a:masterClrMapping/>
  </p:clrMapOvr>
</p:sld>
</file>

<file path=ppt/theme/theme1.xml><?xml version="1.0" encoding="utf-8"?>
<a:theme xmlns:a="http://schemas.openxmlformats.org/drawingml/2006/main" name="160614terugkoppelingAnnavanRijn">
  <a:themeElements>
    <a:clrScheme name="">
      <a:dk1>
        <a:srgbClr val="000000"/>
      </a:dk1>
      <a:lt1>
        <a:srgbClr val="FFFFFF"/>
      </a:lt1>
      <a:dk2>
        <a:srgbClr val="810066"/>
      </a:dk2>
      <a:lt2>
        <a:srgbClr val="EEECE1"/>
      </a:lt2>
      <a:accent1>
        <a:srgbClr val="606528"/>
      </a:accent1>
      <a:accent2>
        <a:srgbClr val="85C3CD"/>
      </a:accent2>
      <a:accent3>
        <a:srgbClr val="FFFFFF"/>
      </a:accent3>
      <a:accent4>
        <a:srgbClr val="000000"/>
      </a:accent4>
      <a:accent5>
        <a:srgbClr val="B6B8AC"/>
      </a:accent5>
      <a:accent6>
        <a:srgbClr val="78B0BA"/>
      </a:accent6>
      <a:hlink>
        <a:srgbClr val="810066"/>
      </a:hlink>
      <a:folHlink>
        <a:srgbClr val="C7002A"/>
      </a:folHlink>
    </a:clrScheme>
    <a:fontScheme name="2 Powerpoint intern vergadering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 Powerpoint intern vergadering 1">
        <a:dk1>
          <a:srgbClr val="38468F"/>
        </a:dk1>
        <a:lt1>
          <a:srgbClr val="FFFFFF"/>
        </a:lt1>
        <a:dk2>
          <a:srgbClr val="37428E"/>
        </a:dk2>
        <a:lt2>
          <a:srgbClr val="808080"/>
        </a:lt2>
        <a:accent1>
          <a:srgbClr val="606CC6"/>
        </a:accent1>
        <a:accent2>
          <a:srgbClr val="8CBB2F"/>
        </a:accent2>
        <a:accent3>
          <a:srgbClr val="FFFFFF"/>
        </a:accent3>
        <a:accent4>
          <a:srgbClr val="2E3A79"/>
        </a:accent4>
        <a:accent5>
          <a:srgbClr val="B6BADF"/>
        </a:accent5>
        <a:accent6>
          <a:srgbClr val="7EA92A"/>
        </a:accent6>
        <a:hlink>
          <a:srgbClr val="B2DA5C"/>
        </a:hlink>
        <a:folHlink>
          <a:srgbClr val="C7E6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067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9" id="{1606D76F-3E75-C74F-AB05-87BE35259D24}" vid="{D256EFCC-9B64-6F42-9E7D-AE13C7A3CD17}"/>
    </a:ext>
  </a:extLst>
</a:theme>
</file>

<file path=ppt/theme/theme3.xml><?xml version="1.0" encoding="utf-8"?>
<a:theme xmlns:a="http://schemas.openxmlformats.org/drawingml/2006/main" name="1_18067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9" id="{1606D76F-3E75-C74F-AB05-87BE35259D24}" vid="{D256EFCC-9B64-6F42-9E7D-AE13C7A3CD17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10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11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12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13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14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2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3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4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5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6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7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8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9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160614terugkoppelingAnnavanRijn</Template>
  <TotalTime>4731</TotalTime>
  <Words>711</Words>
  <Application>Microsoft Office PowerPoint</Application>
  <PresentationFormat>Diavoorstelling (4:3)</PresentationFormat>
  <Paragraphs>153</Paragraphs>
  <Slides>15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 Light</vt:lpstr>
      <vt:lpstr>Verdana</vt:lpstr>
      <vt:lpstr>Verdana hoofdtekst</vt:lpstr>
      <vt:lpstr>Wingdings</vt:lpstr>
      <vt:lpstr>160614terugkoppelingAnnavanRijn</vt:lpstr>
      <vt:lpstr>18067 RIJK - Sjabloon 16x9 Mosgroen</vt:lpstr>
      <vt:lpstr>1_18067 RIJK - Sjabloon 16x9 Mosgroen</vt:lpstr>
      <vt:lpstr>   Misstanden in het opleiden in de zorgsector  </vt:lpstr>
      <vt:lpstr>Inhoud presentatie</vt:lpstr>
      <vt:lpstr>Wat is er gebeurd?</vt:lpstr>
      <vt:lpstr>Belangrijkste samenwerkingen</vt:lpstr>
      <vt:lpstr>PowerPoint-presentatie</vt:lpstr>
      <vt:lpstr>Wat ziet IGJ?</vt:lpstr>
      <vt:lpstr>Belangrijkste constateringen</vt:lpstr>
      <vt:lpstr>PowerPoint-presentatie</vt:lpstr>
      <vt:lpstr>PowerPoint-presentatie</vt:lpstr>
      <vt:lpstr>Belangrijkste constateringen</vt:lpstr>
      <vt:lpstr>Concrete acties</vt:lpstr>
      <vt:lpstr>Waar kan een onderwijsinstelling naar kijken (risico-analyse)?</vt:lpstr>
      <vt:lpstr>Mijn diploma’s - DUO</vt:lpstr>
      <vt:lpstr>    Mijn diploma’s - DUO</vt:lpstr>
      <vt:lpstr>Reacties en vragen?</vt:lpstr>
    </vt:vector>
  </TitlesOfParts>
  <Company>Ministerie van OCW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doet de onderwijsinspectie?</dc:title>
  <dc:creator>Hardeveld, Janneke van</dc:creator>
  <cp:lastModifiedBy>Steijger, Karin</cp:lastModifiedBy>
  <cp:revision>155</cp:revision>
  <cp:lastPrinted>2014-02-03T09:42:15Z</cp:lastPrinted>
  <dcterms:created xsi:type="dcterms:W3CDTF">2016-08-09T09:04:33Z</dcterms:created>
  <dcterms:modified xsi:type="dcterms:W3CDTF">2024-11-28T15:05:44Z</dcterms:modified>
</cp:coreProperties>
</file>